
<file path=[Content_Types].xml><?xml version="1.0" encoding="utf-8"?>
<Types xmlns="http://schemas.openxmlformats.org/package/2006/content-types">
  <Default Extension="png" ContentType="image/png"/>
  <Default Extension="wmf" ContentType="image/x-w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3.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1"/>
    <p:sldMasterId id="2147483689" r:id="rId2"/>
    <p:sldMasterId id="2147483675" r:id="rId3"/>
    <p:sldMasterId id="2147483662" r:id="rId4"/>
  </p:sldMasterIdLst>
  <p:notesMasterIdLst>
    <p:notesMasterId r:id="rId101"/>
  </p:notesMasterIdLst>
  <p:handoutMasterIdLst>
    <p:handoutMasterId r:id="rId102"/>
  </p:handoutMasterIdLst>
  <p:sldIdLst>
    <p:sldId id="1666" r:id="rId5"/>
    <p:sldId id="1532" r:id="rId6"/>
    <p:sldId id="1558" r:id="rId7"/>
    <p:sldId id="1559" r:id="rId8"/>
    <p:sldId id="1560" r:id="rId9"/>
    <p:sldId id="1561" r:id="rId10"/>
    <p:sldId id="1659" r:id="rId11"/>
    <p:sldId id="1648" r:id="rId12"/>
    <p:sldId id="1565" r:id="rId13"/>
    <p:sldId id="1568" r:id="rId14"/>
    <p:sldId id="1566" r:id="rId15"/>
    <p:sldId id="1567" r:id="rId16"/>
    <p:sldId id="1697" r:id="rId17"/>
    <p:sldId id="1690" r:id="rId18"/>
    <p:sldId id="1691" r:id="rId19"/>
    <p:sldId id="1667" r:id="rId20"/>
    <p:sldId id="1688" r:id="rId21"/>
    <p:sldId id="1689" r:id="rId22"/>
    <p:sldId id="1668" r:id="rId23"/>
    <p:sldId id="1669" r:id="rId24"/>
    <p:sldId id="1670" r:id="rId25"/>
    <p:sldId id="1671" r:id="rId26"/>
    <p:sldId id="1672" r:id="rId27"/>
    <p:sldId id="1673" r:id="rId28"/>
    <p:sldId id="1674" r:id="rId29"/>
    <p:sldId id="1675" r:id="rId30"/>
    <p:sldId id="1676" r:id="rId31"/>
    <p:sldId id="1677" r:id="rId32"/>
    <p:sldId id="1678" r:id="rId33"/>
    <p:sldId id="1679" r:id="rId34"/>
    <p:sldId id="1680" r:id="rId35"/>
    <p:sldId id="1681" r:id="rId36"/>
    <p:sldId id="1682" r:id="rId37"/>
    <p:sldId id="1683" r:id="rId38"/>
    <p:sldId id="1684" r:id="rId39"/>
    <p:sldId id="1685" r:id="rId40"/>
    <p:sldId id="1686" r:id="rId41"/>
    <p:sldId id="1687" r:id="rId42"/>
    <p:sldId id="1627" r:id="rId43"/>
    <p:sldId id="1570" r:id="rId44"/>
    <p:sldId id="1644" r:id="rId45"/>
    <p:sldId id="1518" r:id="rId46"/>
    <p:sldId id="1601" r:id="rId47"/>
    <p:sldId id="1571" r:id="rId48"/>
    <p:sldId id="1520" r:id="rId49"/>
    <p:sldId id="1660" r:id="rId50"/>
    <p:sldId id="1698" r:id="rId51"/>
    <p:sldId id="1599" r:id="rId52"/>
    <p:sldId id="1692" r:id="rId53"/>
    <p:sldId id="1693" r:id="rId54"/>
    <p:sldId id="1694" r:id="rId55"/>
    <p:sldId id="1695" r:id="rId56"/>
    <p:sldId id="1699" r:id="rId57"/>
    <p:sldId id="1700" r:id="rId58"/>
    <p:sldId id="1701" r:id="rId59"/>
    <p:sldId id="1702" r:id="rId60"/>
    <p:sldId id="1657" r:id="rId61"/>
    <p:sldId id="1658" r:id="rId62"/>
    <p:sldId id="1655" r:id="rId63"/>
    <p:sldId id="1656" r:id="rId64"/>
    <p:sldId id="1602" r:id="rId65"/>
    <p:sldId id="1628" r:id="rId66"/>
    <p:sldId id="1705" r:id="rId67"/>
    <p:sldId id="1629" r:id="rId68"/>
    <p:sldId id="1704" r:id="rId69"/>
    <p:sldId id="1607" r:id="rId70"/>
    <p:sldId id="1608" r:id="rId71"/>
    <p:sldId id="1631" r:id="rId72"/>
    <p:sldId id="1632" r:id="rId73"/>
    <p:sldId id="1720" r:id="rId74"/>
    <p:sldId id="1633" r:id="rId75"/>
    <p:sldId id="1730" r:id="rId76"/>
    <p:sldId id="1721" r:id="rId77"/>
    <p:sldId id="1717" r:id="rId78"/>
    <p:sldId id="1731" r:id="rId79"/>
    <p:sldId id="1696" r:id="rId80"/>
    <p:sldId id="1716" r:id="rId81"/>
    <p:sldId id="1718" r:id="rId82"/>
    <p:sldId id="1711" r:id="rId83"/>
    <p:sldId id="1722" r:id="rId84"/>
    <p:sldId id="1723" r:id="rId85"/>
    <p:sldId id="1725" r:id="rId86"/>
    <p:sldId id="1724" r:id="rId87"/>
    <p:sldId id="1726" r:id="rId88"/>
    <p:sldId id="1727" r:id="rId89"/>
    <p:sldId id="1706" r:id="rId90"/>
    <p:sldId id="1728" r:id="rId91"/>
    <p:sldId id="1729" r:id="rId92"/>
    <p:sldId id="1707" r:id="rId93"/>
    <p:sldId id="1641" r:id="rId94"/>
    <p:sldId id="1708" r:id="rId95"/>
    <p:sldId id="1709" r:id="rId96"/>
    <p:sldId id="1719" r:id="rId97"/>
    <p:sldId id="1712" r:id="rId98"/>
    <p:sldId id="1713" r:id="rId99"/>
    <p:sldId id="1715" r:id="rId100"/>
  </p:sldIdLst>
  <p:sldSz cx="9144000" cy="6858000" type="screen4x3"/>
  <p:notesSz cx="7315200" cy="9601200"/>
  <p:defaultTextStyle>
    <a:defPPr>
      <a:defRPr lang="zh-CN"/>
    </a:defPPr>
    <a:lvl1pPr algn="ctr" rtl="0" fontAlgn="base">
      <a:spcBef>
        <a:spcPct val="0"/>
      </a:spcBef>
      <a:spcAft>
        <a:spcPct val="0"/>
      </a:spcAft>
      <a:defRPr kumimoji="1" sz="1600" b="1" kern="1200">
        <a:solidFill>
          <a:srgbClr val="CC3300"/>
        </a:solidFill>
        <a:latin typeface="Times New Roman" pitchFamily="18" charset="0"/>
        <a:ea typeface="魏碑" charset="-122"/>
        <a:cs typeface="+mn-cs"/>
      </a:defRPr>
    </a:lvl1pPr>
    <a:lvl2pPr marL="457200" algn="ctr" rtl="0" fontAlgn="base">
      <a:spcBef>
        <a:spcPct val="0"/>
      </a:spcBef>
      <a:spcAft>
        <a:spcPct val="0"/>
      </a:spcAft>
      <a:defRPr kumimoji="1" sz="1600" b="1" kern="1200">
        <a:solidFill>
          <a:srgbClr val="CC3300"/>
        </a:solidFill>
        <a:latin typeface="Times New Roman" pitchFamily="18" charset="0"/>
        <a:ea typeface="魏碑" charset="-122"/>
        <a:cs typeface="+mn-cs"/>
      </a:defRPr>
    </a:lvl2pPr>
    <a:lvl3pPr marL="914400" algn="ctr" rtl="0" fontAlgn="base">
      <a:spcBef>
        <a:spcPct val="0"/>
      </a:spcBef>
      <a:spcAft>
        <a:spcPct val="0"/>
      </a:spcAft>
      <a:defRPr kumimoji="1" sz="1600" b="1" kern="1200">
        <a:solidFill>
          <a:srgbClr val="CC3300"/>
        </a:solidFill>
        <a:latin typeface="Times New Roman" pitchFamily="18" charset="0"/>
        <a:ea typeface="魏碑" charset="-122"/>
        <a:cs typeface="+mn-cs"/>
      </a:defRPr>
    </a:lvl3pPr>
    <a:lvl4pPr marL="1371600" algn="ctr" rtl="0" fontAlgn="base">
      <a:spcBef>
        <a:spcPct val="0"/>
      </a:spcBef>
      <a:spcAft>
        <a:spcPct val="0"/>
      </a:spcAft>
      <a:defRPr kumimoji="1" sz="1600" b="1" kern="1200">
        <a:solidFill>
          <a:srgbClr val="CC3300"/>
        </a:solidFill>
        <a:latin typeface="Times New Roman" pitchFamily="18" charset="0"/>
        <a:ea typeface="魏碑" charset="-122"/>
        <a:cs typeface="+mn-cs"/>
      </a:defRPr>
    </a:lvl4pPr>
    <a:lvl5pPr marL="1828800" algn="ctr" rtl="0" fontAlgn="base">
      <a:spcBef>
        <a:spcPct val="0"/>
      </a:spcBef>
      <a:spcAft>
        <a:spcPct val="0"/>
      </a:spcAft>
      <a:defRPr kumimoji="1" sz="1600" b="1" kern="1200">
        <a:solidFill>
          <a:srgbClr val="CC3300"/>
        </a:solidFill>
        <a:latin typeface="Times New Roman" pitchFamily="18" charset="0"/>
        <a:ea typeface="魏碑" charset="-122"/>
        <a:cs typeface="+mn-cs"/>
      </a:defRPr>
    </a:lvl5pPr>
    <a:lvl6pPr marL="2286000" algn="l" defTabSz="914400" rtl="0" eaLnBrk="1" latinLnBrk="0" hangingPunct="1">
      <a:defRPr kumimoji="1" sz="1600" b="1" kern="1200">
        <a:solidFill>
          <a:srgbClr val="CC3300"/>
        </a:solidFill>
        <a:latin typeface="Times New Roman" pitchFamily="18" charset="0"/>
        <a:ea typeface="魏碑" charset="-122"/>
        <a:cs typeface="+mn-cs"/>
      </a:defRPr>
    </a:lvl6pPr>
    <a:lvl7pPr marL="2743200" algn="l" defTabSz="914400" rtl="0" eaLnBrk="1" latinLnBrk="0" hangingPunct="1">
      <a:defRPr kumimoji="1" sz="1600" b="1" kern="1200">
        <a:solidFill>
          <a:srgbClr val="CC3300"/>
        </a:solidFill>
        <a:latin typeface="Times New Roman" pitchFamily="18" charset="0"/>
        <a:ea typeface="魏碑" charset="-122"/>
        <a:cs typeface="+mn-cs"/>
      </a:defRPr>
    </a:lvl7pPr>
    <a:lvl8pPr marL="3200400" algn="l" defTabSz="914400" rtl="0" eaLnBrk="1" latinLnBrk="0" hangingPunct="1">
      <a:defRPr kumimoji="1" sz="1600" b="1" kern="1200">
        <a:solidFill>
          <a:srgbClr val="CC3300"/>
        </a:solidFill>
        <a:latin typeface="Times New Roman" pitchFamily="18" charset="0"/>
        <a:ea typeface="魏碑" charset="-122"/>
        <a:cs typeface="+mn-cs"/>
      </a:defRPr>
    </a:lvl8pPr>
    <a:lvl9pPr marL="3657600" algn="l" defTabSz="914400" rtl="0" eaLnBrk="1" latinLnBrk="0" hangingPunct="1">
      <a:defRPr kumimoji="1" sz="1600" b="1" kern="1200">
        <a:solidFill>
          <a:srgbClr val="CC3300"/>
        </a:solidFill>
        <a:latin typeface="Times New Roman" pitchFamily="18" charset="0"/>
        <a:ea typeface="魏碑"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932">
          <p15:clr>
            <a:srgbClr val="A4A3A4"/>
          </p15:clr>
        </p15:guide>
        <p15:guide id="2" pos="2212">
          <p15:clr>
            <a:srgbClr val="A4A3A4"/>
          </p15:clr>
        </p15:guide>
        <p15:guide id="3" orient="horz" pos="3025">
          <p15:clr>
            <a:srgbClr val="A4A3A4"/>
          </p15:clr>
        </p15:guide>
        <p15:guide id="4" pos="2305">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clrMode="bw"/>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FFCC"/>
    <a:srgbClr val="FFFF00"/>
    <a:srgbClr val="CC3300"/>
    <a:srgbClr val="CC3399"/>
    <a:srgbClr val="0066FF"/>
    <a:srgbClr val="0099FF"/>
    <a:srgbClr val="000066"/>
    <a:srgbClr val="99FF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napVertSplitter="1" vertBarState="minimized" horzBarState="maximized">
    <p:restoredLeft sz="15607" autoAdjust="0"/>
    <p:restoredTop sz="94788" autoAdjust="0"/>
  </p:normalViewPr>
  <p:slideViewPr>
    <p:cSldViewPr>
      <p:cViewPr varScale="1">
        <p:scale>
          <a:sx n="109" d="100"/>
          <a:sy n="109" d="100"/>
        </p:scale>
        <p:origin x="420" y="78"/>
      </p:cViewPr>
      <p:guideLst>
        <p:guide orient="horz" pos="2160"/>
        <p:guide pos="2880"/>
      </p:guideLst>
    </p:cSldViewPr>
  </p:slideViewPr>
  <p:outlineViewPr>
    <p:cViewPr>
      <p:scale>
        <a:sx n="33" d="100"/>
        <a:sy n="33" d="100"/>
      </p:scale>
      <p:origin x="0" y="0"/>
    </p:cViewPr>
    <p:sldLst>
      <p:sld r:id="rId1" collapse="1"/>
      <p:sld r:id="rId2" collapse="1"/>
    </p:sldLst>
  </p:outlineViewPr>
  <p:notesTextViewPr>
    <p:cViewPr>
      <p:scale>
        <a:sx n="100" d="100"/>
        <a:sy n="100" d="100"/>
      </p:scale>
      <p:origin x="0" y="0"/>
    </p:cViewPr>
  </p:notesTextViewPr>
  <p:sorterViewPr>
    <p:cViewPr varScale="1">
      <p:scale>
        <a:sx n="1" d="1"/>
        <a:sy n="1" d="1"/>
      </p:scale>
      <p:origin x="0" y="0"/>
    </p:cViewPr>
  </p:sorterViewPr>
  <p:notesViewPr>
    <p:cSldViewPr>
      <p:cViewPr varScale="1">
        <p:scale>
          <a:sx n="49" d="100"/>
          <a:sy n="49" d="100"/>
        </p:scale>
        <p:origin x="-2580" y="-52"/>
      </p:cViewPr>
      <p:guideLst>
        <p:guide orient="horz" pos="2932"/>
        <p:guide pos="2212"/>
        <p:guide orient="horz" pos="3025"/>
        <p:guide pos="2305"/>
      </p:guideLst>
    </p:cSldViewPr>
  </p:notesViewPr>
  <p:gridSpacing cx="36004" cy="36004"/>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slide" Target="slides/slide75.xml"/><Relationship Id="rId87" Type="http://schemas.openxmlformats.org/officeDocument/2006/relationships/slide" Target="slides/slide83.xml"/><Relationship Id="rId102" Type="http://schemas.openxmlformats.org/officeDocument/2006/relationships/handoutMaster" Target="handoutMasters/handoutMaster1.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slide" Target="slides/slide78.xml"/><Relationship Id="rId90" Type="http://schemas.openxmlformats.org/officeDocument/2006/relationships/slide" Target="slides/slide86.xml"/><Relationship Id="rId95" Type="http://schemas.openxmlformats.org/officeDocument/2006/relationships/slide" Target="slides/slide9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openxmlformats.org/officeDocument/2006/relationships/slide" Target="slides/slide89.xml"/><Relationship Id="rId98" Type="http://schemas.openxmlformats.org/officeDocument/2006/relationships/slide" Target="slides/slide94.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103"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viewProps" Target="viewProps.xml"/></Relationships>
</file>

<file path=ppt/_rels/viewProps.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slide" Target="slides/slid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8786" name="Rectangle 2"/>
          <p:cNvSpPr>
            <a:spLocks noGrp="1" noChangeArrowheads="1"/>
          </p:cNvSpPr>
          <p:nvPr>
            <p:ph type="hdr" sz="quarter"/>
          </p:nvPr>
        </p:nvSpPr>
        <p:spPr bwMode="auto">
          <a:xfrm>
            <a:off x="0" y="3"/>
            <a:ext cx="3178176" cy="446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553" tIns="45778" rIns="91553" bIns="45778" numCol="1" anchor="ctr" anchorCtr="0" compatLnSpc="1">
            <a:prstTxWarp prst="textNoShape">
              <a:avLst/>
            </a:prstTxWarp>
          </a:bodyPr>
          <a:lstStyle>
            <a:lvl1pPr algn="l" defTabSz="915759">
              <a:defRPr sz="1200" b="0">
                <a:solidFill>
                  <a:srgbClr val="3399FF"/>
                </a:solidFill>
                <a:ea typeface="宋体" pitchFamily="2" charset="-122"/>
              </a:defRPr>
            </a:lvl1pPr>
          </a:lstStyle>
          <a:p>
            <a:endParaRPr lang="en-US" altLang="zh-CN"/>
          </a:p>
        </p:txBody>
      </p:sp>
      <p:sp>
        <p:nvSpPr>
          <p:cNvPr id="118787" name="Rectangle 3"/>
          <p:cNvSpPr>
            <a:spLocks noGrp="1" noChangeArrowheads="1"/>
          </p:cNvSpPr>
          <p:nvPr>
            <p:ph type="dt" sz="quarter" idx="1"/>
          </p:nvPr>
        </p:nvSpPr>
        <p:spPr bwMode="auto">
          <a:xfrm>
            <a:off x="4183065" y="3"/>
            <a:ext cx="3095625" cy="446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553" tIns="45778" rIns="91553" bIns="45778" numCol="1" anchor="ctr" anchorCtr="0" compatLnSpc="1">
            <a:prstTxWarp prst="textNoShape">
              <a:avLst/>
            </a:prstTxWarp>
          </a:bodyPr>
          <a:lstStyle>
            <a:lvl1pPr algn="r" defTabSz="915759">
              <a:defRPr sz="1200" b="0">
                <a:solidFill>
                  <a:srgbClr val="3399FF"/>
                </a:solidFill>
                <a:ea typeface="宋体" pitchFamily="2" charset="-122"/>
              </a:defRPr>
            </a:lvl1pPr>
          </a:lstStyle>
          <a:p>
            <a:endParaRPr lang="en-US" altLang="zh-CN"/>
          </a:p>
        </p:txBody>
      </p:sp>
      <p:sp>
        <p:nvSpPr>
          <p:cNvPr id="118788" name="Rectangle 4"/>
          <p:cNvSpPr>
            <a:spLocks noGrp="1" noChangeArrowheads="1"/>
          </p:cNvSpPr>
          <p:nvPr>
            <p:ph type="ftr" sz="quarter" idx="2"/>
          </p:nvPr>
        </p:nvSpPr>
        <p:spPr bwMode="auto">
          <a:xfrm>
            <a:off x="0" y="9151938"/>
            <a:ext cx="3178176" cy="446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553" tIns="45778" rIns="91553" bIns="45778" numCol="1" anchor="b" anchorCtr="0" compatLnSpc="1">
            <a:prstTxWarp prst="textNoShape">
              <a:avLst/>
            </a:prstTxWarp>
          </a:bodyPr>
          <a:lstStyle>
            <a:lvl1pPr algn="l" defTabSz="915759">
              <a:defRPr sz="1200" b="0">
                <a:solidFill>
                  <a:srgbClr val="3399FF"/>
                </a:solidFill>
                <a:ea typeface="宋体" pitchFamily="2" charset="-122"/>
              </a:defRPr>
            </a:lvl1pPr>
          </a:lstStyle>
          <a:p>
            <a:endParaRPr lang="en-US" altLang="zh-CN"/>
          </a:p>
        </p:txBody>
      </p:sp>
      <p:sp>
        <p:nvSpPr>
          <p:cNvPr id="118789" name="Rectangle 5"/>
          <p:cNvSpPr>
            <a:spLocks noGrp="1" noChangeArrowheads="1"/>
          </p:cNvSpPr>
          <p:nvPr>
            <p:ph type="sldNum" sz="quarter" idx="3"/>
          </p:nvPr>
        </p:nvSpPr>
        <p:spPr bwMode="auto">
          <a:xfrm>
            <a:off x="4183065" y="9151938"/>
            <a:ext cx="3095625" cy="446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553" tIns="45778" rIns="91553" bIns="45778" numCol="1" anchor="b" anchorCtr="0" compatLnSpc="1">
            <a:prstTxWarp prst="textNoShape">
              <a:avLst/>
            </a:prstTxWarp>
          </a:bodyPr>
          <a:lstStyle>
            <a:lvl1pPr algn="r" defTabSz="915759">
              <a:defRPr sz="1200" b="0">
                <a:solidFill>
                  <a:srgbClr val="3399FF"/>
                </a:solidFill>
                <a:ea typeface="宋体" pitchFamily="2" charset="-122"/>
              </a:defRPr>
            </a:lvl1pPr>
          </a:lstStyle>
          <a:p>
            <a:fld id="{556FBF5D-2EA3-48EC-83F4-ABE46DDF6583}" type="slidenum">
              <a:rPr lang="en-US" altLang="zh-CN"/>
              <a:pPr/>
              <a:t>‹#›</a:t>
            </a:fld>
            <a:endParaRPr lang="en-US" altLang="zh-CN"/>
          </a:p>
        </p:txBody>
      </p:sp>
    </p:spTree>
    <p:extLst>
      <p:ext uri="{BB962C8B-B14F-4D97-AF65-F5344CB8AC3E}">
        <p14:creationId xmlns:p14="http://schemas.microsoft.com/office/powerpoint/2010/main" val="314490557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hdr" sz="quarter"/>
          </p:nvPr>
        </p:nvSpPr>
        <p:spPr bwMode="auto">
          <a:xfrm>
            <a:off x="3" y="2"/>
            <a:ext cx="3170238"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553" tIns="45778" rIns="91553" bIns="45778" numCol="1" anchor="t" anchorCtr="0" compatLnSpc="1">
            <a:prstTxWarp prst="textNoShape">
              <a:avLst/>
            </a:prstTxWarp>
          </a:bodyPr>
          <a:lstStyle>
            <a:lvl1pPr algn="l" defTabSz="915759">
              <a:defRPr sz="1200" b="0">
                <a:solidFill>
                  <a:schemeClr val="tx1"/>
                </a:solidFill>
                <a:ea typeface="宋体" pitchFamily="2" charset="-122"/>
              </a:defRPr>
            </a:lvl1pPr>
          </a:lstStyle>
          <a:p>
            <a:endParaRPr lang="en-US" altLang="zh-CN"/>
          </a:p>
        </p:txBody>
      </p:sp>
      <p:sp>
        <p:nvSpPr>
          <p:cNvPr id="8195" name="Rectangle 3"/>
          <p:cNvSpPr>
            <a:spLocks noGrp="1" noChangeArrowheads="1"/>
          </p:cNvSpPr>
          <p:nvPr>
            <p:ph type="dt" idx="1"/>
          </p:nvPr>
        </p:nvSpPr>
        <p:spPr bwMode="auto">
          <a:xfrm>
            <a:off x="4144965" y="2"/>
            <a:ext cx="3170237"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553" tIns="45778" rIns="91553" bIns="45778" numCol="1" anchor="t" anchorCtr="0" compatLnSpc="1">
            <a:prstTxWarp prst="textNoShape">
              <a:avLst/>
            </a:prstTxWarp>
          </a:bodyPr>
          <a:lstStyle>
            <a:lvl1pPr algn="r" defTabSz="915759">
              <a:defRPr sz="1200" b="0">
                <a:solidFill>
                  <a:schemeClr val="tx1"/>
                </a:solidFill>
                <a:ea typeface="宋体" pitchFamily="2" charset="-122"/>
              </a:defRPr>
            </a:lvl1pPr>
          </a:lstStyle>
          <a:p>
            <a:endParaRPr lang="en-US" altLang="zh-CN"/>
          </a:p>
        </p:txBody>
      </p:sp>
      <p:sp>
        <p:nvSpPr>
          <p:cNvPr id="8196" name="Rectangle 4"/>
          <p:cNvSpPr>
            <a:spLocks noGrp="1" noRot="1" noChangeAspect="1" noChangeArrowheads="1" noTextEdit="1"/>
          </p:cNvSpPr>
          <p:nvPr>
            <p:ph type="sldImg" idx="2"/>
          </p:nvPr>
        </p:nvSpPr>
        <p:spPr bwMode="auto">
          <a:xfrm>
            <a:off x="1257300" y="720725"/>
            <a:ext cx="4800600" cy="3600450"/>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8197" name="Rectangle 5"/>
          <p:cNvSpPr>
            <a:spLocks noGrp="1" noChangeArrowheads="1"/>
          </p:cNvSpPr>
          <p:nvPr>
            <p:ph type="body" sz="quarter" idx="3"/>
          </p:nvPr>
        </p:nvSpPr>
        <p:spPr bwMode="auto">
          <a:xfrm>
            <a:off x="976314" y="4560891"/>
            <a:ext cx="5362575" cy="43195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553" tIns="45778" rIns="91553" bIns="45778"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8198" name="Rectangle 6"/>
          <p:cNvSpPr>
            <a:spLocks noGrp="1" noChangeArrowheads="1"/>
          </p:cNvSpPr>
          <p:nvPr>
            <p:ph type="ftr" sz="quarter" idx="4"/>
          </p:nvPr>
        </p:nvSpPr>
        <p:spPr bwMode="auto">
          <a:xfrm>
            <a:off x="3" y="9121777"/>
            <a:ext cx="3170238"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553" tIns="45778" rIns="91553" bIns="45778" numCol="1" anchor="b" anchorCtr="0" compatLnSpc="1">
            <a:prstTxWarp prst="textNoShape">
              <a:avLst/>
            </a:prstTxWarp>
          </a:bodyPr>
          <a:lstStyle>
            <a:lvl1pPr algn="l" defTabSz="915759">
              <a:defRPr sz="1200" b="0">
                <a:solidFill>
                  <a:schemeClr val="tx1"/>
                </a:solidFill>
                <a:ea typeface="宋体" pitchFamily="2" charset="-122"/>
              </a:defRPr>
            </a:lvl1pPr>
          </a:lstStyle>
          <a:p>
            <a:endParaRPr lang="en-US" altLang="zh-CN"/>
          </a:p>
        </p:txBody>
      </p:sp>
      <p:sp>
        <p:nvSpPr>
          <p:cNvPr id="8199" name="Rectangle 7"/>
          <p:cNvSpPr>
            <a:spLocks noGrp="1" noChangeArrowheads="1"/>
          </p:cNvSpPr>
          <p:nvPr>
            <p:ph type="sldNum" sz="quarter" idx="5"/>
          </p:nvPr>
        </p:nvSpPr>
        <p:spPr bwMode="auto">
          <a:xfrm>
            <a:off x="4144965" y="9121777"/>
            <a:ext cx="3170237"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553" tIns="45778" rIns="91553" bIns="45778" numCol="1" anchor="b" anchorCtr="0" compatLnSpc="1">
            <a:prstTxWarp prst="textNoShape">
              <a:avLst/>
            </a:prstTxWarp>
          </a:bodyPr>
          <a:lstStyle>
            <a:lvl1pPr algn="r" defTabSz="915759">
              <a:defRPr sz="1200" b="0">
                <a:solidFill>
                  <a:schemeClr val="tx1"/>
                </a:solidFill>
                <a:ea typeface="宋体" pitchFamily="2" charset="-122"/>
              </a:defRPr>
            </a:lvl1pPr>
          </a:lstStyle>
          <a:p>
            <a:fld id="{75BADB75-2347-4919-8B0B-38747F8703D8}" type="slidenum">
              <a:rPr lang="en-US" altLang="zh-CN"/>
              <a:pPr/>
              <a:t>‹#›</a:t>
            </a:fld>
            <a:endParaRPr lang="en-US" altLang="zh-CN"/>
          </a:p>
        </p:txBody>
      </p:sp>
    </p:spTree>
    <p:extLst>
      <p:ext uri="{BB962C8B-B14F-4D97-AF65-F5344CB8AC3E}">
        <p14:creationId xmlns:p14="http://schemas.microsoft.com/office/powerpoint/2010/main" val="47967857"/>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kumimoji="1" sz="1200" kern="1200">
        <a:solidFill>
          <a:schemeClr val="tx1"/>
        </a:solidFill>
        <a:latin typeface="Times New Roman" pitchFamily="18" charset="0"/>
        <a:ea typeface="宋体" pitchFamily="2" charset="-122"/>
        <a:cs typeface="+mn-cs"/>
      </a:defRPr>
    </a:lvl1pPr>
    <a:lvl2pPr marL="457200" algn="l" rtl="0" fontAlgn="base">
      <a:spcBef>
        <a:spcPct val="30000"/>
      </a:spcBef>
      <a:spcAft>
        <a:spcPct val="0"/>
      </a:spcAft>
      <a:defRPr kumimoji="1" sz="1200" kern="1200">
        <a:solidFill>
          <a:schemeClr val="tx1"/>
        </a:solidFill>
        <a:latin typeface="Times New Roman" pitchFamily="18" charset="0"/>
        <a:ea typeface="宋体" pitchFamily="2" charset="-122"/>
        <a:cs typeface="+mn-cs"/>
      </a:defRPr>
    </a:lvl2pPr>
    <a:lvl3pPr marL="914400" algn="l" rtl="0" fontAlgn="base">
      <a:spcBef>
        <a:spcPct val="30000"/>
      </a:spcBef>
      <a:spcAft>
        <a:spcPct val="0"/>
      </a:spcAft>
      <a:defRPr kumimoji="1" sz="1200" kern="1200">
        <a:solidFill>
          <a:schemeClr val="tx1"/>
        </a:solidFill>
        <a:latin typeface="Times New Roman" pitchFamily="18" charset="0"/>
        <a:ea typeface="宋体" pitchFamily="2" charset="-122"/>
        <a:cs typeface="+mn-cs"/>
      </a:defRPr>
    </a:lvl3pPr>
    <a:lvl4pPr marL="1371600" algn="l" rtl="0" fontAlgn="base">
      <a:spcBef>
        <a:spcPct val="30000"/>
      </a:spcBef>
      <a:spcAft>
        <a:spcPct val="0"/>
      </a:spcAft>
      <a:defRPr kumimoji="1" sz="1200" kern="1200">
        <a:solidFill>
          <a:schemeClr val="tx1"/>
        </a:solidFill>
        <a:latin typeface="Times New Roman" pitchFamily="18" charset="0"/>
        <a:ea typeface="宋体" pitchFamily="2" charset="-122"/>
        <a:cs typeface="+mn-cs"/>
      </a:defRPr>
    </a:lvl4pPr>
    <a:lvl5pPr marL="1828800" algn="l" rtl="0" fontAlgn="base">
      <a:spcBef>
        <a:spcPct val="30000"/>
      </a:spcBef>
      <a:spcAft>
        <a:spcPct val="0"/>
      </a:spcAft>
      <a:defRPr kumimoji="1" sz="1200" kern="1200">
        <a:solidFill>
          <a:schemeClr val="tx1"/>
        </a:solidFill>
        <a:latin typeface="Times New Roman" pitchFamily="18"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EFA6FD0-E6F4-4AB0-92EC-BA076BB17BE2}" type="slidenum">
              <a:rPr lang="zh-CN" altLang="en-US"/>
              <a:pPr/>
              <a:t>1</a:t>
            </a:fld>
            <a:endParaRPr lang="en-US" altLang="zh-CN"/>
          </a:p>
        </p:txBody>
      </p:sp>
      <p:sp>
        <p:nvSpPr>
          <p:cNvPr id="1067010" name="Rectangle 2"/>
          <p:cNvSpPr>
            <a:spLocks noGrp="1" noRot="1" noChangeAspect="1" noChangeArrowheads="1" noTextEdit="1"/>
          </p:cNvSpPr>
          <p:nvPr>
            <p:ph type="sldImg"/>
          </p:nvPr>
        </p:nvSpPr>
        <p:spPr>
          <a:xfrm>
            <a:off x="1289050" y="744538"/>
            <a:ext cx="4759325" cy="3570287"/>
          </a:xfrm>
          <a:ln/>
        </p:spPr>
      </p:sp>
      <p:sp>
        <p:nvSpPr>
          <p:cNvPr id="1067011" name="Rectangle 3"/>
          <p:cNvSpPr>
            <a:spLocks noGrp="1" noChangeArrowheads="1"/>
          </p:cNvSpPr>
          <p:nvPr>
            <p:ph type="body" idx="1"/>
          </p:nvPr>
        </p:nvSpPr>
        <p:spPr>
          <a:xfrm>
            <a:off x="976313" y="4560894"/>
            <a:ext cx="5362575" cy="4303712"/>
          </a:xfrm>
        </p:spPr>
        <p:txBody>
          <a:bodyPr lIns="94754" tIns="47375" rIns="94754" bIns="47375"/>
          <a:lstStyle/>
          <a:p>
            <a:pPr defTabSz="958173"/>
            <a:endParaRPr lang="zh-CN" altLang="en-US"/>
          </a:p>
        </p:txBody>
      </p:sp>
    </p:spTree>
    <p:extLst>
      <p:ext uri="{BB962C8B-B14F-4D97-AF65-F5344CB8AC3E}">
        <p14:creationId xmlns:p14="http://schemas.microsoft.com/office/powerpoint/2010/main" val="10016185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29EF358-4605-4EE8-B885-33C780EE0D3B}" type="slidenum">
              <a:rPr lang="zh-CN" altLang="en-US"/>
              <a:pPr/>
              <a:t>16</a:t>
            </a:fld>
            <a:endParaRPr lang="en-US" altLang="zh-CN"/>
          </a:p>
        </p:txBody>
      </p:sp>
      <p:sp>
        <p:nvSpPr>
          <p:cNvPr id="1242114" name="Rectangle 2"/>
          <p:cNvSpPr>
            <a:spLocks noGrp="1" noRot="1" noChangeAspect="1" noChangeArrowheads="1" noTextEdit="1"/>
          </p:cNvSpPr>
          <p:nvPr>
            <p:ph type="sldImg"/>
          </p:nvPr>
        </p:nvSpPr>
        <p:spPr>
          <a:xfrm>
            <a:off x="1284288" y="742950"/>
            <a:ext cx="4764087" cy="3571875"/>
          </a:xfrm>
          <a:ln/>
        </p:spPr>
      </p:sp>
      <p:sp>
        <p:nvSpPr>
          <p:cNvPr id="1242115" name="Rectangle 3"/>
          <p:cNvSpPr>
            <a:spLocks noGrp="1" noChangeArrowheads="1"/>
          </p:cNvSpPr>
          <p:nvPr>
            <p:ph type="body" idx="1"/>
          </p:nvPr>
        </p:nvSpPr>
        <p:spPr>
          <a:xfrm>
            <a:off x="976313" y="4560889"/>
            <a:ext cx="5362575" cy="4303712"/>
          </a:xfrm>
        </p:spPr>
        <p:txBody>
          <a:bodyPr lIns="94822" tIns="47410" rIns="94822" bIns="47410"/>
          <a:lstStyle/>
          <a:p>
            <a:pPr defTabSz="958746"/>
            <a:endParaRPr lang="zh-CN" altLang="en-US"/>
          </a:p>
        </p:txBody>
      </p:sp>
    </p:spTree>
    <p:extLst>
      <p:ext uri="{BB962C8B-B14F-4D97-AF65-F5344CB8AC3E}">
        <p14:creationId xmlns:p14="http://schemas.microsoft.com/office/powerpoint/2010/main" val="11448010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Image Placeholder 1"/>
          <p:cNvSpPr>
            <a:spLocks noGrp="1" noRot="1" noChangeAspect="1" noTextEdit="1"/>
          </p:cNvSpPr>
          <p:nvPr>
            <p:ph type="sldImg"/>
          </p:nvPr>
        </p:nvSpPr>
        <p:spPr bwMode="auto">
          <a:xfrm>
            <a:off x="1257300" y="720725"/>
            <a:ext cx="4800600" cy="360045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58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3584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cs typeface="Arial" charset="0"/>
              </a:defRPr>
            </a:lvl1pPr>
            <a:lvl2pPr marL="758825" indent="-292100">
              <a:defRPr>
                <a:solidFill>
                  <a:schemeClr val="tx1"/>
                </a:solidFill>
                <a:latin typeface="Arial" charset="0"/>
                <a:cs typeface="Arial" charset="0"/>
              </a:defRPr>
            </a:lvl2pPr>
            <a:lvl3pPr marL="1168400" indent="-233363">
              <a:defRPr>
                <a:solidFill>
                  <a:schemeClr val="tx1"/>
                </a:solidFill>
                <a:latin typeface="Arial" charset="0"/>
                <a:cs typeface="Arial" charset="0"/>
              </a:defRPr>
            </a:lvl3pPr>
            <a:lvl4pPr marL="1635125" indent="-233363">
              <a:defRPr>
                <a:solidFill>
                  <a:schemeClr val="tx1"/>
                </a:solidFill>
                <a:latin typeface="Arial" charset="0"/>
                <a:cs typeface="Arial" charset="0"/>
              </a:defRPr>
            </a:lvl4pPr>
            <a:lvl5pPr marL="2103438" indent="-233363">
              <a:defRPr>
                <a:solidFill>
                  <a:schemeClr val="tx1"/>
                </a:solidFill>
                <a:latin typeface="Arial" charset="0"/>
                <a:cs typeface="Arial" charset="0"/>
              </a:defRPr>
            </a:lvl5pPr>
            <a:lvl6pPr marL="2560638" indent="-233363" eaLnBrk="0" fontAlgn="base" hangingPunct="0">
              <a:spcBef>
                <a:spcPct val="0"/>
              </a:spcBef>
              <a:spcAft>
                <a:spcPct val="0"/>
              </a:spcAft>
              <a:defRPr>
                <a:solidFill>
                  <a:schemeClr val="tx1"/>
                </a:solidFill>
                <a:latin typeface="Arial" charset="0"/>
                <a:cs typeface="Arial" charset="0"/>
              </a:defRPr>
            </a:lvl6pPr>
            <a:lvl7pPr marL="3017838" indent="-233363" eaLnBrk="0" fontAlgn="base" hangingPunct="0">
              <a:spcBef>
                <a:spcPct val="0"/>
              </a:spcBef>
              <a:spcAft>
                <a:spcPct val="0"/>
              </a:spcAft>
              <a:defRPr>
                <a:solidFill>
                  <a:schemeClr val="tx1"/>
                </a:solidFill>
                <a:latin typeface="Arial" charset="0"/>
                <a:cs typeface="Arial" charset="0"/>
              </a:defRPr>
            </a:lvl7pPr>
            <a:lvl8pPr marL="3475038" indent="-233363" eaLnBrk="0" fontAlgn="base" hangingPunct="0">
              <a:spcBef>
                <a:spcPct val="0"/>
              </a:spcBef>
              <a:spcAft>
                <a:spcPct val="0"/>
              </a:spcAft>
              <a:defRPr>
                <a:solidFill>
                  <a:schemeClr val="tx1"/>
                </a:solidFill>
                <a:latin typeface="Arial" charset="0"/>
                <a:cs typeface="Arial" charset="0"/>
              </a:defRPr>
            </a:lvl8pPr>
            <a:lvl9pPr marL="3932238" indent="-233363" eaLnBrk="0" fontAlgn="base" hangingPunct="0">
              <a:spcBef>
                <a:spcPct val="0"/>
              </a:spcBef>
              <a:spcAft>
                <a:spcPct val="0"/>
              </a:spcAft>
              <a:defRPr>
                <a:solidFill>
                  <a:schemeClr val="tx1"/>
                </a:solidFill>
                <a:latin typeface="Arial" charset="0"/>
                <a:cs typeface="Arial" charset="0"/>
              </a:defRPr>
            </a:lvl9pPr>
          </a:lstStyle>
          <a:p>
            <a:fld id="{22B83027-A36E-42D7-BABC-0F89E3591785}" type="slidenum">
              <a:rPr lang="en-US" altLang="en-US">
                <a:latin typeface="Calibri" pitchFamily="34" charset="0"/>
              </a:rPr>
              <a:pPr/>
              <a:t>17</a:t>
            </a:fld>
            <a:endParaRPr lang="en-US" altLang="en-US">
              <a:latin typeface="Calibri" pitchFamily="34" charset="0"/>
            </a:endParaRPr>
          </a:p>
        </p:txBody>
      </p:sp>
    </p:spTree>
    <p:extLst>
      <p:ext uri="{BB962C8B-B14F-4D97-AF65-F5344CB8AC3E}">
        <p14:creationId xmlns:p14="http://schemas.microsoft.com/office/powerpoint/2010/main" val="4607018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Image Placeholder 1"/>
          <p:cNvSpPr>
            <a:spLocks noGrp="1" noRot="1" noChangeAspect="1" noTextEdit="1"/>
          </p:cNvSpPr>
          <p:nvPr>
            <p:ph type="sldImg"/>
          </p:nvPr>
        </p:nvSpPr>
        <p:spPr bwMode="auto">
          <a:xfrm>
            <a:off x="1257300" y="720725"/>
            <a:ext cx="4800600" cy="360045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686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3686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cs typeface="Arial" charset="0"/>
              </a:defRPr>
            </a:lvl1pPr>
            <a:lvl2pPr marL="758825" indent="-292100">
              <a:defRPr>
                <a:solidFill>
                  <a:schemeClr val="tx1"/>
                </a:solidFill>
                <a:latin typeface="Arial" charset="0"/>
                <a:cs typeface="Arial" charset="0"/>
              </a:defRPr>
            </a:lvl2pPr>
            <a:lvl3pPr marL="1168400" indent="-233363">
              <a:defRPr>
                <a:solidFill>
                  <a:schemeClr val="tx1"/>
                </a:solidFill>
                <a:latin typeface="Arial" charset="0"/>
                <a:cs typeface="Arial" charset="0"/>
              </a:defRPr>
            </a:lvl3pPr>
            <a:lvl4pPr marL="1635125" indent="-233363">
              <a:defRPr>
                <a:solidFill>
                  <a:schemeClr val="tx1"/>
                </a:solidFill>
                <a:latin typeface="Arial" charset="0"/>
                <a:cs typeface="Arial" charset="0"/>
              </a:defRPr>
            </a:lvl4pPr>
            <a:lvl5pPr marL="2103438" indent="-233363">
              <a:defRPr>
                <a:solidFill>
                  <a:schemeClr val="tx1"/>
                </a:solidFill>
                <a:latin typeface="Arial" charset="0"/>
                <a:cs typeface="Arial" charset="0"/>
              </a:defRPr>
            </a:lvl5pPr>
            <a:lvl6pPr marL="2560638" indent="-233363" eaLnBrk="0" fontAlgn="base" hangingPunct="0">
              <a:spcBef>
                <a:spcPct val="0"/>
              </a:spcBef>
              <a:spcAft>
                <a:spcPct val="0"/>
              </a:spcAft>
              <a:defRPr>
                <a:solidFill>
                  <a:schemeClr val="tx1"/>
                </a:solidFill>
                <a:latin typeface="Arial" charset="0"/>
                <a:cs typeface="Arial" charset="0"/>
              </a:defRPr>
            </a:lvl6pPr>
            <a:lvl7pPr marL="3017838" indent="-233363" eaLnBrk="0" fontAlgn="base" hangingPunct="0">
              <a:spcBef>
                <a:spcPct val="0"/>
              </a:spcBef>
              <a:spcAft>
                <a:spcPct val="0"/>
              </a:spcAft>
              <a:defRPr>
                <a:solidFill>
                  <a:schemeClr val="tx1"/>
                </a:solidFill>
                <a:latin typeface="Arial" charset="0"/>
                <a:cs typeface="Arial" charset="0"/>
              </a:defRPr>
            </a:lvl7pPr>
            <a:lvl8pPr marL="3475038" indent="-233363" eaLnBrk="0" fontAlgn="base" hangingPunct="0">
              <a:spcBef>
                <a:spcPct val="0"/>
              </a:spcBef>
              <a:spcAft>
                <a:spcPct val="0"/>
              </a:spcAft>
              <a:defRPr>
                <a:solidFill>
                  <a:schemeClr val="tx1"/>
                </a:solidFill>
                <a:latin typeface="Arial" charset="0"/>
                <a:cs typeface="Arial" charset="0"/>
              </a:defRPr>
            </a:lvl8pPr>
            <a:lvl9pPr marL="3932238" indent="-233363" eaLnBrk="0" fontAlgn="base" hangingPunct="0">
              <a:spcBef>
                <a:spcPct val="0"/>
              </a:spcBef>
              <a:spcAft>
                <a:spcPct val="0"/>
              </a:spcAft>
              <a:defRPr>
                <a:solidFill>
                  <a:schemeClr val="tx1"/>
                </a:solidFill>
                <a:latin typeface="Arial" charset="0"/>
                <a:cs typeface="Arial" charset="0"/>
              </a:defRPr>
            </a:lvl9pPr>
          </a:lstStyle>
          <a:p>
            <a:fld id="{4AF6BA23-2636-4571-8598-7154F4F0287B}" type="slidenum">
              <a:rPr lang="en-US" altLang="en-US">
                <a:latin typeface="Calibri" pitchFamily="34" charset="0"/>
              </a:rPr>
              <a:pPr/>
              <a:t>18</a:t>
            </a:fld>
            <a:endParaRPr lang="en-US" altLang="en-US">
              <a:latin typeface="Calibri" pitchFamily="34" charset="0"/>
            </a:endParaRPr>
          </a:p>
        </p:txBody>
      </p:sp>
    </p:spTree>
    <p:extLst>
      <p:ext uri="{BB962C8B-B14F-4D97-AF65-F5344CB8AC3E}">
        <p14:creationId xmlns:p14="http://schemas.microsoft.com/office/powerpoint/2010/main" val="5704654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19223EB-4FD6-4248-B621-E599D233E759}" type="slidenum">
              <a:rPr lang="en-US" altLang="zh-CN"/>
              <a:pPr/>
              <a:t>19</a:t>
            </a:fld>
            <a:endParaRPr lang="en-US" altLang="zh-CN"/>
          </a:p>
        </p:txBody>
      </p:sp>
      <p:sp>
        <p:nvSpPr>
          <p:cNvPr id="1531906" name="Rectangle 2"/>
          <p:cNvSpPr>
            <a:spLocks noGrp="1" noRot="1" noChangeAspect="1" noChangeArrowheads="1" noTextEdit="1"/>
          </p:cNvSpPr>
          <p:nvPr>
            <p:ph type="sldImg"/>
          </p:nvPr>
        </p:nvSpPr>
        <p:spPr>
          <a:xfrm>
            <a:off x="1258888" y="720725"/>
            <a:ext cx="4799012" cy="3598863"/>
          </a:xfrm>
          <a:ln/>
        </p:spPr>
      </p:sp>
      <p:sp>
        <p:nvSpPr>
          <p:cNvPr id="1531907" name="Rectangle 3"/>
          <p:cNvSpPr>
            <a:spLocks noGrp="1" noChangeArrowheads="1"/>
          </p:cNvSpPr>
          <p:nvPr>
            <p:ph type="body" idx="1"/>
          </p:nvPr>
        </p:nvSpPr>
        <p:spPr>
          <a:xfrm>
            <a:off x="731838" y="4559300"/>
            <a:ext cx="5851525" cy="4321175"/>
          </a:xfrm>
        </p:spPr>
        <p:txBody>
          <a:bodyPr lIns="99048" tIns="49524" rIns="99048" bIns="49524"/>
          <a:lstStyle/>
          <a:p>
            <a:r>
              <a:rPr lang="en-US" sz="2000"/>
              <a:t>Cloud applications are the key global opportunity for developers during next four years</a:t>
            </a:r>
          </a:p>
          <a:p>
            <a:pPr lvl="1"/>
            <a:r>
              <a:rPr lang="en-US" sz="1800"/>
              <a:t>2009: $8.5 billion</a:t>
            </a:r>
          </a:p>
          <a:p>
            <a:pPr lvl="1"/>
            <a:r>
              <a:rPr lang="en-US" sz="1800"/>
              <a:t>2013: $16.8 billion</a:t>
            </a:r>
          </a:p>
          <a:p>
            <a:endParaRPr lang="en-US"/>
          </a:p>
        </p:txBody>
      </p:sp>
    </p:spTree>
    <p:extLst>
      <p:ext uri="{BB962C8B-B14F-4D97-AF65-F5344CB8AC3E}">
        <p14:creationId xmlns:p14="http://schemas.microsoft.com/office/powerpoint/2010/main" val="2086902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ADEC2B6-8E8E-4ABD-9C5A-B10BA8D6D21D}" type="slidenum">
              <a:rPr lang="en-US" altLang="zh-CN"/>
              <a:pPr/>
              <a:t>20</a:t>
            </a:fld>
            <a:endParaRPr lang="en-US" altLang="zh-CN"/>
          </a:p>
        </p:txBody>
      </p:sp>
      <p:sp>
        <p:nvSpPr>
          <p:cNvPr id="1533954" name="Rectangle 2"/>
          <p:cNvSpPr>
            <a:spLocks noGrp="1" noRot="1" noChangeAspect="1" noChangeArrowheads="1" noTextEdit="1"/>
          </p:cNvSpPr>
          <p:nvPr>
            <p:ph type="sldImg"/>
          </p:nvPr>
        </p:nvSpPr>
        <p:spPr>
          <a:xfrm>
            <a:off x="1258888" y="720725"/>
            <a:ext cx="4799012" cy="3598863"/>
          </a:xfrm>
          <a:ln/>
        </p:spPr>
      </p:sp>
      <p:sp>
        <p:nvSpPr>
          <p:cNvPr id="1533955" name="Rectangle 3"/>
          <p:cNvSpPr>
            <a:spLocks noGrp="1" noChangeArrowheads="1"/>
          </p:cNvSpPr>
          <p:nvPr>
            <p:ph type="body" idx="1"/>
          </p:nvPr>
        </p:nvSpPr>
        <p:spPr>
          <a:xfrm>
            <a:off x="731838" y="4559300"/>
            <a:ext cx="5851525" cy="4321175"/>
          </a:xfrm>
        </p:spPr>
        <p:txBody>
          <a:bodyPr lIns="99048" tIns="49524" rIns="99048" bIns="49524"/>
          <a:lstStyle/>
          <a:p>
            <a:r>
              <a:rPr lang="en-US" sz="2000"/>
              <a:t>Cloud applications are the key global opportunity for developers during next four years</a:t>
            </a:r>
          </a:p>
          <a:p>
            <a:pPr lvl="1"/>
            <a:r>
              <a:rPr lang="en-US" sz="1800"/>
              <a:t>2009: $8.5 billion</a:t>
            </a:r>
          </a:p>
          <a:p>
            <a:pPr lvl="1"/>
            <a:r>
              <a:rPr lang="en-US" sz="1800"/>
              <a:t>2013: $16.8 billion</a:t>
            </a:r>
          </a:p>
          <a:p>
            <a:endParaRPr lang="en-US"/>
          </a:p>
        </p:txBody>
      </p:sp>
    </p:spTree>
    <p:extLst>
      <p:ext uri="{BB962C8B-B14F-4D97-AF65-F5344CB8AC3E}">
        <p14:creationId xmlns:p14="http://schemas.microsoft.com/office/powerpoint/2010/main" val="7648993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531885C-8020-4A23-9198-7DD7E10E36A2}" type="slidenum">
              <a:rPr lang="en-US" altLang="zh-CN"/>
              <a:pPr/>
              <a:t>21</a:t>
            </a:fld>
            <a:endParaRPr lang="en-US" altLang="zh-CN"/>
          </a:p>
        </p:txBody>
      </p:sp>
      <p:sp>
        <p:nvSpPr>
          <p:cNvPr id="1540098" name="Rectangle 2"/>
          <p:cNvSpPr>
            <a:spLocks noGrp="1" noRot="1" noChangeAspect="1" noChangeArrowheads="1" noTextEdit="1"/>
          </p:cNvSpPr>
          <p:nvPr>
            <p:ph type="sldImg"/>
          </p:nvPr>
        </p:nvSpPr>
        <p:spPr>
          <a:xfrm>
            <a:off x="1257300" y="719138"/>
            <a:ext cx="4800600" cy="3600450"/>
          </a:xfrm>
          <a:ln/>
        </p:spPr>
      </p:sp>
      <p:sp>
        <p:nvSpPr>
          <p:cNvPr id="1540099" name="Rectangle 3"/>
          <p:cNvSpPr>
            <a:spLocks noGrp="1" noChangeArrowheads="1"/>
          </p:cNvSpPr>
          <p:nvPr>
            <p:ph type="body" idx="1"/>
          </p:nvPr>
        </p:nvSpPr>
        <p:spPr>
          <a:xfrm>
            <a:off x="731838" y="4560888"/>
            <a:ext cx="5851525" cy="4321175"/>
          </a:xfrm>
        </p:spPr>
        <p:txBody>
          <a:bodyPr/>
          <a:lstStyle/>
          <a:p>
            <a:endParaRPr lang="en-US"/>
          </a:p>
        </p:txBody>
      </p:sp>
    </p:spTree>
    <p:extLst>
      <p:ext uri="{BB962C8B-B14F-4D97-AF65-F5344CB8AC3E}">
        <p14:creationId xmlns:p14="http://schemas.microsoft.com/office/powerpoint/2010/main" val="11153766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C5E5A79-A600-45E5-AD07-8B178A1D2429}" type="slidenum">
              <a:rPr lang="en-US" altLang="zh-CN"/>
              <a:pPr/>
              <a:t>22</a:t>
            </a:fld>
            <a:endParaRPr lang="en-US" altLang="zh-CN"/>
          </a:p>
        </p:txBody>
      </p:sp>
      <p:sp>
        <p:nvSpPr>
          <p:cNvPr id="1644546" name="Rectangle 2"/>
          <p:cNvSpPr>
            <a:spLocks noGrp="1" noRot="1" noChangeAspect="1" noChangeArrowheads="1" noTextEdit="1"/>
          </p:cNvSpPr>
          <p:nvPr>
            <p:ph type="sldImg"/>
          </p:nvPr>
        </p:nvSpPr>
        <p:spPr>
          <a:xfrm>
            <a:off x="1258888" y="720725"/>
            <a:ext cx="4797425" cy="3598863"/>
          </a:xfrm>
          <a:ln/>
        </p:spPr>
      </p:sp>
      <p:sp>
        <p:nvSpPr>
          <p:cNvPr id="1644547" name="Rectangle 3"/>
          <p:cNvSpPr>
            <a:spLocks noGrp="1" noChangeArrowheads="1"/>
          </p:cNvSpPr>
          <p:nvPr>
            <p:ph type="body" idx="1"/>
          </p:nvPr>
        </p:nvSpPr>
        <p:spPr>
          <a:xfrm>
            <a:off x="731194" y="4560086"/>
            <a:ext cx="5852814" cy="4320317"/>
          </a:xfrm>
        </p:spPr>
        <p:txBody>
          <a:bodyPr lIns="99048" tIns="49524" rIns="99048" bIns="49524"/>
          <a:lstStyle/>
          <a:p>
            <a:r>
              <a:rPr lang="en-US" sz="2000"/>
              <a:t>Cloud applications are the key global opportunity for developers during next four years</a:t>
            </a:r>
          </a:p>
          <a:p>
            <a:pPr lvl="1"/>
            <a:r>
              <a:rPr lang="en-US" sz="1800"/>
              <a:t>2009: $8.5 billion</a:t>
            </a:r>
          </a:p>
          <a:p>
            <a:pPr lvl="1"/>
            <a:r>
              <a:rPr lang="en-US" sz="1800"/>
              <a:t>2013: $16.8 billion</a:t>
            </a:r>
          </a:p>
          <a:p>
            <a:endParaRPr lang="en-US"/>
          </a:p>
        </p:txBody>
      </p:sp>
    </p:spTree>
    <p:extLst>
      <p:ext uri="{BB962C8B-B14F-4D97-AF65-F5344CB8AC3E}">
        <p14:creationId xmlns:p14="http://schemas.microsoft.com/office/powerpoint/2010/main" val="39098028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C5E5A79-A600-45E5-AD07-8B178A1D2429}" type="slidenum">
              <a:rPr lang="en-US" altLang="zh-CN"/>
              <a:pPr/>
              <a:t>23</a:t>
            </a:fld>
            <a:endParaRPr lang="en-US" altLang="zh-CN"/>
          </a:p>
        </p:txBody>
      </p:sp>
      <p:sp>
        <p:nvSpPr>
          <p:cNvPr id="1644546" name="Rectangle 2"/>
          <p:cNvSpPr>
            <a:spLocks noGrp="1" noRot="1" noChangeAspect="1" noChangeArrowheads="1" noTextEdit="1"/>
          </p:cNvSpPr>
          <p:nvPr>
            <p:ph type="sldImg"/>
          </p:nvPr>
        </p:nvSpPr>
        <p:spPr>
          <a:xfrm>
            <a:off x="1258888" y="720725"/>
            <a:ext cx="4797425" cy="3598863"/>
          </a:xfrm>
          <a:ln/>
        </p:spPr>
      </p:sp>
      <p:sp>
        <p:nvSpPr>
          <p:cNvPr id="1644547" name="Rectangle 3"/>
          <p:cNvSpPr>
            <a:spLocks noGrp="1" noChangeArrowheads="1"/>
          </p:cNvSpPr>
          <p:nvPr>
            <p:ph type="body" idx="1"/>
          </p:nvPr>
        </p:nvSpPr>
        <p:spPr>
          <a:xfrm>
            <a:off x="731194" y="4560086"/>
            <a:ext cx="5852814" cy="4320317"/>
          </a:xfrm>
        </p:spPr>
        <p:txBody>
          <a:bodyPr lIns="99048" tIns="49524" rIns="99048" bIns="49524"/>
          <a:lstStyle/>
          <a:p>
            <a:r>
              <a:rPr lang="en-US" sz="2000"/>
              <a:t>Cloud applications are the key global opportunity for developers during next four years</a:t>
            </a:r>
          </a:p>
          <a:p>
            <a:pPr lvl="1"/>
            <a:r>
              <a:rPr lang="en-US" sz="1800"/>
              <a:t>2009: $8.5 billion</a:t>
            </a:r>
          </a:p>
          <a:p>
            <a:pPr lvl="1"/>
            <a:r>
              <a:rPr lang="en-US" sz="1800"/>
              <a:t>2013: $16.8 billion</a:t>
            </a:r>
          </a:p>
          <a:p>
            <a:endParaRPr lang="en-US"/>
          </a:p>
        </p:txBody>
      </p:sp>
    </p:spTree>
    <p:extLst>
      <p:ext uri="{BB962C8B-B14F-4D97-AF65-F5344CB8AC3E}">
        <p14:creationId xmlns:p14="http://schemas.microsoft.com/office/powerpoint/2010/main" val="1135282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C5E5A79-A600-45E5-AD07-8B178A1D2429}" type="slidenum">
              <a:rPr lang="en-US" altLang="zh-CN"/>
              <a:pPr/>
              <a:t>24</a:t>
            </a:fld>
            <a:endParaRPr lang="en-US" altLang="zh-CN"/>
          </a:p>
        </p:txBody>
      </p:sp>
      <p:sp>
        <p:nvSpPr>
          <p:cNvPr id="1644546" name="Rectangle 2"/>
          <p:cNvSpPr>
            <a:spLocks noGrp="1" noRot="1" noChangeAspect="1" noChangeArrowheads="1" noTextEdit="1"/>
          </p:cNvSpPr>
          <p:nvPr>
            <p:ph type="sldImg"/>
          </p:nvPr>
        </p:nvSpPr>
        <p:spPr>
          <a:xfrm>
            <a:off x="1258888" y="720725"/>
            <a:ext cx="4797425" cy="3598863"/>
          </a:xfrm>
          <a:ln/>
        </p:spPr>
      </p:sp>
      <p:sp>
        <p:nvSpPr>
          <p:cNvPr id="1644547" name="Rectangle 3"/>
          <p:cNvSpPr>
            <a:spLocks noGrp="1" noChangeArrowheads="1"/>
          </p:cNvSpPr>
          <p:nvPr>
            <p:ph type="body" idx="1"/>
          </p:nvPr>
        </p:nvSpPr>
        <p:spPr>
          <a:xfrm>
            <a:off x="731194" y="4560086"/>
            <a:ext cx="5852814" cy="4320317"/>
          </a:xfrm>
        </p:spPr>
        <p:txBody>
          <a:bodyPr lIns="99048" tIns="49524" rIns="99048" bIns="49524"/>
          <a:lstStyle/>
          <a:p>
            <a:r>
              <a:rPr lang="en-US" sz="2000"/>
              <a:t>Cloud applications are the key global opportunity for developers during next four years</a:t>
            </a:r>
          </a:p>
          <a:p>
            <a:pPr lvl="1"/>
            <a:r>
              <a:rPr lang="en-US" sz="1800"/>
              <a:t>2009: $8.5 billion</a:t>
            </a:r>
          </a:p>
          <a:p>
            <a:pPr lvl="1"/>
            <a:r>
              <a:rPr lang="en-US" sz="1800"/>
              <a:t>2013: $16.8 billion</a:t>
            </a:r>
          </a:p>
          <a:p>
            <a:endParaRPr lang="en-US"/>
          </a:p>
        </p:txBody>
      </p:sp>
    </p:spTree>
    <p:extLst>
      <p:ext uri="{BB962C8B-B14F-4D97-AF65-F5344CB8AC3E}">
        <p14:creationId xmlns:p14="http://schemas.microsoft.com/office/powerpoint/2010/main" val="2361654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B3DF8CF-6F1F-45FD-AE73-6EC3EB4221E5}" type="slidenum">
              <a:rPr lang="en-US" altLang="zh-CN"/>
              <a:pPr/>
              <a:t>25</a:t>
            </a:fld>
            <a:endParaRPr lang="en-US" altLang="zh-CN"/>
          </a:p>
        </p:txBody>
      </p:sp>
      <p:sp>
        <p:nvSpPr>
          <p:cNvPr id="1538050" name="Rectangle 2"/>
          <p:cNvSpPr>
            <a:spLocks noGrp="1" noRot="1" noChangeAspect="1" noChangeArrowheads="1" noTextEdit="1"/>
          </p:cNvSpPr>
          <p:nvPr>
            <p:ph type="sldImg"/>
          </p:nvPr>
        </p:nvSpPr>
        <p:spPr>
          <a:xfrm>
            <a:off x="1258888" y="720725"/>
            <a:ext cx="4799012" cy="3598863"/>
          </a:xfrm>
          <a:ln/>
        </p:spPr>
      </p:sp>
      <p:sp>
        <p:nvSpPr>
          <p:cNvPr id="1538051" name="Rectangle 3"/>
          <p:cNvSpPr>
            <a:spLocks noGrp="1" noChangeArrowheads="1"/>
          </p:cNvSpPr>
          <p:nvPr>
            <p:ph type="body" idx="1"/>
          </p:nvPr>
        </p:nvSpPr>
        <p:spPr>
          <a:xfrm>
            <a:off x="731838" y="4559300"/>
            <a:ext cx="5851525" cy="4321175"/>
          </a:xfrm>
        </p:spPr>
        <p:txBody>
          <a:bodyPr lIns="99048" tIns="49524" rIns="99048" bIns="49524"/>
          <a:lstStyle/>
          <a:p>
            <a:r>
              <a:rPr lang="en-US" sz="2000" dirty="0"/>
              <a:t>Cloud applications are the key global opportunity for developers during next four years</a:t>
            </a:r>
          </a:p>
          <a:p>
            <a:pPr lvl="1"/>
            <a:r>
              <a:rPr lang="en-US" sz="1800" dirty="0"/>
              <a:t>2009: $8.5 billion</a:t>
            </a:r>
          </a:p>
          <a:p>
            <a:pPr lvl="1"/>
            <a:r>
              <a:rPr lang="en-US" sz="1800" dirty="0"/>
              <a:t>2013: $16.8 billion</a:t>
            </a:r>
          </a:p>
          <a:p>
            <a:endParaRPr lang="en-US" dirty="0"/>
          </a:p>
        </p:txBody>
      </p:sp>
    </p:spTree>
    <p:extLst>
      <p:ext uri="{BB962C8B-B14F-4D97-AF65-F5344CB8AC3E}">
        <p14:creationId xmlns:p14="http://schemas.microsoft.com/office/powerpoint/2010/main" val="13718057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7"/>
          <p:cNvSpPr>
            <a:spLocks noGrp="1" noChangeArrowheads="1"/>
          </p:cNvSpPr>
          <p:nvPr>
            <p:ph type="sldNum" sz="quarter" idx="5"/>
          </p:nvPr>
        </p:nvSpPr>
        <p:spPr>
          <a:ln/>
        </p:spPr>
        <p:txBody>
          <a:bodyPr/>
          <a:lstStyle/>
          <a:p>
            <a:fld id="{23A6F1AB-4BBF-432C-A76E-2034B033FC07}" type="slidenum">
              <a:rPr lang="en-US" altLang="zh-CN"/>
              <a:pPr/>
              <a:t>4</a:t>
            </a:fld>
            <a:endParaRPr lang="en-US" altLang="zh-CN"/>
          </a:p>
        </p:txBody>
      </p:sp>
      <p:sp>
        <p:nvSpPr>
          <p:cNvPr id="1501186" name="Rectangle 2"/>
          <p:cNvSpPr txBox="1">
            <a:spLocks noGrp="1" noChangeArrowheads="1"/>
          </p:cNvSpPr>
          <p:nvPr/>
        </p:nvSpPr>
        <p:spPr bwMode="auto">
          <a:xfrm>
            <a:off x="3" y="2"/>
            <a:ext cx="3170238"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37" tIns="48320" rIns="96637" bIns="48320"/>
          <a:lstStyle>
            <a:lvl1pPr algn="l" defTabSz="966788">
              <a:defRPr kumimoji="1" sz="2400">
                <a:solidFill>
                  <a:schemeClr val="tx1"/>
                </a:solidFill>
                <a:latin typeface="Times New Roman" pitchFamily="18" charset="0"/>
                <a:ea typeface="宋体" pitchFamily="2" charset="-122"/>
              </a:defRPr>
            </a:lvl1pPr>
            <a:lvl2pPr marL="742950" indent="-285750" algn="l" defTabSz="966788">
              <a:defRPr kumimoji="1" sz="2400">
                <a:solidFill>
                  <a:schemeClr val="tx1"/>
                </a:solidFill>
                <a:latin typeface="Times New Roman" pitchFamily="18" charset="0"/>
                <a:ea typeface="宋体" pitchFamily="2" charset="-122"/>
              </a:defRPr>
            </a:lvl2pPr>
            <a:lvl3pPr marL="1143000" indent="-228600" algn="l" defTabSz="966788">
              <a:defRPr kumimoji="1" sz="2400">
                <a:solidFill>
                  <a:schemeClr val="tx1"/>
                </a:solidFill>
                <a:latin typeface="Times New Roman" pitchFamily="18" charset="0"/>
                <a:ea typeface="宋体" pitchFamily="2" charset="-122"/>
              </a:defRPr>
            </a:lvl3pPr>
            <a:lvl4pPr marL="1600200" indent="-228600" algn="l" defTabSz="966788">
              <a:defRPr kumimoji="1" sz="2400">
                <a:solidFill>
                  <a:schemeClr val="tx1"/>
                </a:solidFill>
                <a:latin typeface="Times New Roman" pitchFamily="18" charset="0"/>
                <a:ea typeface="宋体" pitchFamily="2" charset="-122"/>
              </a:defRPr>
            </a:lvl4pPr>
            <a:lvl5pPr marL="2057400" indent="-228600" algn="l" defTabSz="966788">
              <a:defRPr kumimoji="1" sz="2400">
                <a:solidFill>
                  <a:schemeClr val="tx1"/>
                </a:solidFill>
                <a:latin typeface="Times New Roman" pitchFamily="18" charset="0"/>
                <a:ea typeface="宋体" pitchFamily="2" charset="-122"/>
              </a:defRPr>
            </a:lvl5pPr>
            <a:lvl6pPr marL="2514600" indent="-228600" defTabSz="966788" fontAlgn="base">
              <a:spcBef>
                <a:spcPct val="0"/>
              </a:spcBef>
              <a:spcAft>
                <a:spcPct val="0"/>
              </a:spcAft>
              <a:defRPr kumimoji="1" sz="2400">
                <a:solidFill>
                  <a:schemeClr val="tx1"/>
                </a:solidFill>
                <a:latin typeface="Times New Roman" pitchFamily="18" charset="0"/>
                <a:ea typeface="宋体" pitchFamily="2" charset="-122"/>
              </a:defRPr>
            </a:lvl6pPr>
            <a:lvl7pPr marL="2971800" indent="-228600" defTabSz="966788" fontAlgn="base">
              <a:spcBef>
                <a:spcPct val="0"/>
              </a:spcBef>
              <a:spcAft>
                <a:spcPct val="0"/>
              </a:spcAft>
              <a:defRPr kumimoji="1" sz="2400">
                <a:solidFill>
                  <a:schemeClr val="tx1"/>
                </a:solidFill>
                <a:latin typeface="Times New Roman" pitchFamily="18" charset="0"/>
                <a:ea typeface="宋体" pitchFamily="2" charset="-122"/>
              </a:defRPr>
            </a:lvl7pPr>
            <a:lvl8pPr marL="3429000" indent="-228600" defTabSz="966788" fontAlgn="base">
              <a:spcBef>
                <a:spcPct val="0"/>
              </a:spcBef>
              <a:spcAft>
                <a:spcPct val="0"/>
              </a:spcAft>
              <a:defRPr kumimoji="1" sz="2400">
                <a:solidFill>
                  <a:schemeClr val="tx1"/>
                </a:solidFill>
                <a:latin typeface="Times New Roman" pitchFamily="18" charset="0"/>
                <a:ea typeface="宋体" pitchFamily="2" charset="-122"/>
              </a:defRPr>
            </a:lvl8pPr>
            <a:lvl9pPr marL="3886200" indent="-228600" defTabSz="966788" fontAlgn="base">
              <a:spcBef>
                <a:spcPct val="0"/>
              </a:spcBef>
              <a:spcAft>
                <a:spcPct val="0"/>
              </a:spcAft>
              <a:defRPr kumimoji="1" sz="2400">
                <a:solidFill>
                  <a:schemeClr val="tx1"/>
                </a:solidFill>
                <a:latin typeface="Times New Roman" pitchFamily="18" charset="0"/>
                <a:ea typeface="宋体" pitchFamily="2" charset="-122"/>
              </a:defRPr>
            </a:lvl9pPr>
          </a:lstStyle>
          <a:p>
            <a:pPr eaLnBrk="0" hangingPunct="0"/>
            <a:r>
              <a:rPr kumimoji="0" lang="en-US" sz="1300" b="0">
                <a:ea typeface="MS PGothic" pitchFamily="34" charset="-128"/>
              </a:rPr>
              <a:t>The University of Adelaide, School of Computer Science</a:t>
            </a:r>
          </a:p>
        </p:txBody>
      </p:sp>
      <p:sp>
        <p:nvSpPr>
          <p:cNvPr id="1501187" name="Rectangle 3"/>
          <p:cNvSpPr txBox="1">
            <a:spLocks noGrp="1" noChangeArrowheads="1"/>
          </p:cNvSpPr>
          <p:nvPr/>
        </p:nvSpPr>
        <p:spPr bwMode="auto">
          <a:xfrm>
            <a:off x="4144965" y="2"/>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37" tIns="48320" rIns="96637" bIns="48320"/>
          <a:lstStyle>
            <a:lvl1pPr algn="l" defTabSz="966788">
              <a:defRPr kumimoji="1" sz="2400">
                <a:solidFill>
                  <a:schemeClr val="tx1"/>
                </a:solidFill>
                <a:latin typeface="Times New Roman" pitchFamily="18" charset="0"/>
                <a:ea typeface="宋体" pitchFamily="2" charset="-122"/>
              </a:defRPr>
            </a:lvl1pPr>
            <a:lvl2pPr marL="742950" indent="-285750" algn="l" defTabSz="966788">
              <a:defRPr kumimoji="1" sz="2400">
                <a:solidFill>
                  <a:schemeClr val="tx1"/>
                </a:solidFill>
                <a:latin typeface="Times New Roman" pitchFamily="18" charset="0"/>
                <a:ea typeface="宋体" pitchFamily="2" charset="-122"/>
              </a:defRPr>
            </a:lvl2pPr>
            <a:lvl3pPr marL="1143000" indent="-228600" algn="l" defTabSz="966788">
              <a:defRPr kumimoji="1" sz="2400">
                <a:solidFill>
                  <a:schemeClr val="tx1"/>
                </a:solidFill>
                <a:latin typeface="Times New Roman" pitchFamily="18" charset="0"/>
                <a:ea typeface="宋体" pitchFamily="2" charset="-122"/>
              </a:defRPr>
            </a:lvl3pPr>
            <a:lvl4pPr marL="1600200" indent="-228600" algn="l" defTabSz="966788">
              <a:defRPr kumimoji="1" sz="2400">
                <a:solidFill>
                  <a:schemeClr val="tx1"/>
                </a:solidFill>
                <a:latin typeface="Times New Roman" pitchFamily="18" charset="0"/>
                <a:ea typeface="宋体" pitchFamily="2" charset="-122"/>
              </a:defRPr>
            </a:lvl4pPr>
            <a:lvl5pPr marL="2057400" indent="-228600" algn="l" defTabSz="966788">
              <a:defRPr kumimoji="1" sz="2400">
                <a:solidFill>
                  <a:schemeClr val="tx1"/>
                </a:solidFill>
                <a:latin typeface="Times New Roman" pitchFamily="18" charset="0"/>
                <a:ea typeface="宋体" pitchFamily="2" charset="-122"/>
              </a:defRPr>
            </a:lvl5pPr>
            <a:lvl6pPr marL="2514600" indent="-228600" defTabSz="966788" fontAlgn="base">
              <a:spcBef>
                <a:spcPct val="0"/>
              </a:spcBef>
              <a:spcAft>
                <a:spcPct val="0"/>
              </a:spcAft>
              <a:defRPr kumimoji="1" sz="2400">
                <a:solidFill>
                  <a:schemeClr val="tx1"/>
                </a:solidFill>
                <a:latin typeface="Times New Roman" pitchFamily="18" charset="0"/>
                <a:ea typeface="宋体" pitchFamily="2" charset="-122"/>
              </a:defRPr>
            </a:lvl6pPr>
            <a:lvl7pPr marL="2971800" indent="-228600" defTabSz="966788" fontAlgn="base">
              <a:spcBef>
                <a:spcPct val="0"/>
              </a:spcBef>
              <a:spcAft>
                <a:spcPct val="0"/>
              </a:spcAft>
              <a:defRPr kumimoji="1" sz="2400">
                <a:solidFill>
                  <a:schemeClr val="tx1"/>
                </a:solidFill>
                <a:latin typeface="Times New Roman" pitchFamily="18" charset="0"/>
                <a:ea typeface="宋体" pitchFamily="2" charset="-122"/>
              </a:defRPr>
            </a:lvl7pPr>
            <a:lvl8pPr marL="3429000" indent="-228600" defTabSz="966788" fontAlgn="base">
              <a:spcBef>
                <a:spcPct val="0"/>
              </a:spcBef>
              <a:spcAft>
                <a:spcPct val="0"/>
              </a:spcAft>
              <a:defRPr kumimoji="1" sz="2400">
                <a:solidFill>
                  <a:schemeClr val="tx1"/>
                </a:solidFill>
                <a:latin typeface="Times New Roman" pitchFamily="18" charset="0"/>
                <a:ea typeface="宋体" pitchFamily="2" charset="-122"/>
              </a:defRPr>
            </a:lvl8pPr>
            <a:lvl9pPr marL="3886200" indent="-228600" defTabSz="966788" fontAlgn="base">
              <a:spcBef>
                <a:spcPct val="0"/>
              </a:spcBef>
              <a:spcAft>
                <a:spcPct val="0"/>
              </a:spcAft>
              <a:defRPr kumimoji="1" sz="2400">
                <a:solidFill>
                  <a:schemeClr val="tx1"/>
                </a:solidFill>
                <a:latin typeface="Times New Roman" pitchFamily="18" charset="0"/>
                <a:ea typeface="宋体" pitchFamily="2" charset="-122"/>
              </a:defRPr>
            </a:lvl9pPr>
          </a:lstStyle>
          <a:p>
            <a:pPr algn="r" eaLnBrk="0" hangingPunct="0"/>
            <a:fld id="{F6311B37-7606-45D7-9F89-C1625114109B}" type="datetime3">
              <a:rPr kumimoji="0" lang="en-US" sz="1300" b="0">
                <a:ea typeface="MS PGothic" pitchFamily="34" charset="-128"/>
              </a:rPr>
              <a:pPr algn="r" eaLnBrk="0" hangingPunct="0"/>
              <a:t>15 September 2017</a:t>
            </a:fld>
            <a:endParaRPr kumimoji="0" lang="en-US" sz="1300" b="0">
              <a:ea typeface="MS PGothic" pitchFamily="34" charset="-128"/>
            </a:endParaRPr>
          </a:p>
        </p:txBody>
      </p:sp>
      <p:sp>
        <p:nvSpPr>
          <p:cNvPr id="1501188" name="Rectangle 6"/>
          <p:cNvSpPr txBox="1">
            <a:spLocks noGrp="1" noChangeArrowheads="1"/>
          </p:cNvSpPr>
          <p:nvPr/>
        </p:nvSpPr>
        <p:spPr bwMode="auto">
          <a:xfrm>
            <a:off x="3" y="9121777"/>
            <a:ext cx="3170238"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37" tIns="48320" rIns="96637" bIns="48320" anchor="b"/>
          <a:lstStyle>
            <a:lvl1pPr algn="l" defTabSz="966788">
              <a:defRPr kumimoji="1" sz="2400">
                <a:solidFill>
                  <a:schemeClr val="tx1"/>
                </a:solidFill>
                <a:latin typeface="Times New Roman" pitchFamily="18" charset="0"/>
                <a:ea typeface="宋体" pitchFamily="2" charset="-122"/>
              </a:defRPr>
            </a:lvl1pPr>
            <a:lvl2pPr marL="742950" indent="-285750" algn="l" defTabSz="966788">
              <a:defRPr kumimoji="1" sz="2400">
                <a:solidFill>
                  <a:schemeClr val="tx1"/>
                </a:solidFill>
                <a:latin typeface="Times New Roman" pitchFamily="18" charset="0"/>
                <a:ea typeface="宋体" pitchFamily="2" charset="-122"/>
              </a:defRPr>
            </a:lvl2pPr>
            <a:lvl3pPr marL="1143000" indent="-228600" algn="l" defTabSz="966788">
              <a:defRPr kumimoji="1" sz="2400">
                <a:solidFill>
                  <a:schemeClr val="tx1"/>
                </a:solidFill>
                <a:latin typeface="Times New Roman" pitchFamily="18" charset="0"/>
                <a:ea typeface="宋体" pitchFamily="2" charset="-122"/>
              </a:defRPr>
            </a:lvl3pPr>
            <a:lvl4pPr marL="1600200" indent="-228600" algn="l" defTabSz="966788">
              <a:defRPr kumimoji="1" sz="2400">
                <a:solidFill>
                  <a:schemeClr val="tx1"/>
                </a:solidFill>
                <a:latin typeface="Times New Roman" pitchFamily="18" charset="0"/>
                <a:ea typeface="宋体" pitchFamily="2" charset="-122"/>
              </a:defRPr>
            </a:lvl4pPr>
            <a:lvl5pPr marL="2057400" indent="-228600" algn="l" defTabSz="966788">
              <a:defRPr kumimoji="1" sz="2400">
                <a:solidFill>
                  <a:schemeClr val="tx1"/>
                </a:solidFill>
                <a:latin typeface="Times New Roman" pitchFamily="18" charset="0"/>
                <a:ea typeface="宋体" pitchFamily="2" charset="-122"/>
              </a:defRPr>
            </a:lvl5pPr>
            <a:lvl6pPr marL="2514600" indent="-228600" defTabSz="966788" fontAlgn="base">
              <a:spcBef>
                <a:spcPct val="0"/>
              </a:spcBef>
              <a:spcAft>
                <a:spcPct val="0"/>
              </a:spcAft>
              <a:defRPr kumimoji="1" sz="2400">
                <a:solidFill>
                  <a:schemeClr val="tx1"/>
                </a:solidFill>
                <a:latin typeface="Times New Roman" pitchFamily="18" charset="0"/>
                <a:ea typeface="宋体" pitchFamily="2" charset="-122"/>
              </a:defRPr>
            </a:lvl6pPr>
            <a:lvl7pPr marL="2971800" indent="-228600" defTabSz="966788" fontAlgn="base">
              <a:spcBef>
                <a:spcPct val="0"/>
              </a:spcBef>
              <a:spcAft>
                <a:spcPct val="0"/>
              </a:spcAft>
              <a:defRPr kumimoji="1" sz="2400">
                <a:solidFill>
                  <a:schemeClr val="tx1"/>
                </a:solidFill>
                <a:latin typeface="Times New Roman" pitchFamily="18" charset="0"/>
                <a:ea typeface="宋体" pitchFamily="2" charset="-122"/>
              </a:defRPr>
            </a:lvl7pPr>
            <a:lvl8pPr marL="3429000" indent="-228600" defTabSz="966788" fontAlgn="base">
              <a:spcBef>
                <a:spcPct val="0"/>
              </a:spcBef>
              <a:spcAft>
                <a:spcPct val="0"/>
              </a:spcAft>
              <a:defRPr kumimoji="1" sz="2400">
                <a:solidFill>
                  <a:schemeClr val="tx1"/>
                </a:solidFill>
                <a:latin typeface="Times New Roman" pitchFamily="18" charset="0"/>
                <a:ea typeface="宋体" pitchFamily="2" charset="-122"/>
              </a:defRPr>
            </a:lvl8pPr>
            <a:lvl9pPr marL="3886200" indent="-228600" defTabSz="966788" fontAlgn="base">
              <a:spcBef>
                <a:spcPct val="0"/>
              </a:spcBef>
              <a:spcAft>
                <a:spcPct val="0"/>
              </a:spcAft>
              <a:defRPr kumimoji="1" sz="2400">
                <a:solidFill>
                  <a:schemeClr val="tx1"/>
                </a:solidFill>
                <a:latin typeface="Times New Roman" pitchFamily="18" charset="0"/>
                <a:ea typeface="宋体" pitchFamily="2" charset="-122"/>
              </a:defRPr>
            </a:lvl9pPr>
          </a:lstStyle>
          <a:p>
            <a:pPr eaLnBrk="0" hangingPunct="0"/>
            <a:r>
              <a:rPr kumimoji="0" lang="en-US" sz="1300" b="0">
                <a:ea typeface="MS PGothic" pitchFamily="34" charset="-128"/>
              </a:rPr>
              <a:t>Chapter 2 — Instructions: Language of the Computer</a:t>
            </a:r>
          </a:p>
        </p:txBody>
      </p:sp>
      <p:sp>
        <p:nvSpPr>
          <p:cNvPr id="1501189" name="Rectangle 7"/>
          <p:cNvSpPr txBox="1">
            <a:spLocks noGrp="1" noChangeArrowheads="1"/>
          </p:cNvSpPr>
          <p:nvPr/>
        </p:nvSpPr>
        <p:spPr bwMode="auto">
          <a:xfrm>
            <a:off x="4144965" y="9121777"/>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37" tIns="48320" rIns="96637" bIns="48320" anchor="b"/>
          <a:lstStyle>
            <a:lvl1pPr algn="l" defTabSz="966788">
              <a:defRPr kumimoji="1" sz="2400">
                <a:solidFill>
                  <a:schemeClr val="tx1"/>
                </a:solidFill>
                <a:latin typeface="Times New Roman" pitchFamily="18" charset="0"/>
                <a:ea typeface="宋体" pitchFamily="2" charset="-122"/>
              </a:defRPr>
            </a:lvl1pPr>
            <a:lvl2pPr marL="742950" indent="-285750" algn="l" defTabSz="966788">
              <a:defRPr kumimoji="1" sz="2400">
                <a:solidFill>
                  <a:schemeClr val="tx1"/>
                </a:solidFill>
                <a:latin typeface="Times New Roman" pitchFamily="18" charset="0"/>
                <a:ea typeface="宋体" pitchFamily="2" charset="-122"/>
              </a:defRPr>
            </a:lvl2pPr>
            <a:lvl3pPr marL="1143000" indent="-228600" algn="l" defTabSz="966788">
              <a:defRPr kumimoji="1" sz="2400">
                <a:solidFill>
                  <a:schemeClr val="tx1"/>
                </a:solidFill>
                <a:latin typeface="Times New Roman" pitchFamily="18" charset="0"/>
                <a:ea typeface="宋体" pitchFamily="2" charset="-122"/>
              </a:defRPr>
            </a:lvl3pPr>
            <a:lvl4pPr marL="1600200" indent="-228600" algn="l" defTabSz="966788">
              <a:defRPr kumimoji="1" sz="2400">
                <a:solidFill>
                  <a:schemeClr val="tx1"/>
                </a:solidFill>
                <a:latin typeface="Times New Roman" pitchFamily="18" charset="0"/>
                <a:ea typeface="宋体" pitchFamily="2" charset="-122"/>
              </a:defRPr>
            </a:lvl4pPr>
            <a:lvl5pPr marL="2057400" indent="-228600" algn="l" defTabSz="966788">
              <a:defRPr kumimoji="1" sz="2400">
                <a:solidFill>
                  <a:schemeClr val="tx1"/>
                </a:solidFill>
                <a:latin typeface="Times New Roman" pitchFamily="18" charset="0"/>
                <a:ea typeface="宋体" pitchFamily="2" charset="-122"/>
              </a:defRPr>
            </a:lvl5pPr>
            <a:lvl6pPr marL="2514600" indent="-228600" defTabSz="966788" fontAlgn="base">
              <a:spcBef>
                <a:spcPct val="0"/>
              </a:spcBef>
              <a:spcAft>
                <a:spcPct val="0"/>
              </a:spcAft>
              <a:defRPr kumimoji="1" sz="2400">
                <a:solidFill>
                  <a:schemeClr val="tx1"/>
                </a:solidFill>
                <a:latin typeface="Times New Roman" pitchFamily="18" charset="0"/>
                <a:ea typeface="宋体" pitchFamily="2" charset="-122"/>
              </a:defRPr>
            </a:lvl6pPr>
            <a:lvl7pPr marL="2971800" indent="-228600" defTabSz="966788" fontAlgn="base">
              <a:spcBef>
                <a:spcPct val="0"/>
              </a:spcBef>
              <a:spcAft>
                <a:spcPct val="0"/>
              </a:spcAft>
              <a:defRPr kumimoji="1" sz="2400">
                <a:solidFill>
                  <a:schemeClr val="tx1"/>
                </a:solidFill>
                <a:latin typeface="Times New Roman" pitchFamily="18" charset="0"/>
                <a:ea typeface="宋体" pitchFamily="2" charset="-122"/>
              </a:defRPr>
            </a:lvl7pPr>
            <a:lvl8pPr marL="3429000" indent="-228600" defTabSz="966788" fontAlgn="base">
              <a:spcBef>
                <a:spcPct val="0"/>
              </a:spcBef>
              <a:spcAft>
                <a:spcPct val="0"/>
              </a:spcAft>
              <a:defRPr kumimoji="1" sz="2400">
                <a:solidFill>
                  <a:schemeClr val="tx1"/>
                </a:solidFill>
                <a:latin typeface="Times New Roman" pitchFamily="18" charset="0"/>
                <a:ea typeface="宋体" pitchFamily="2" charset="-122"/>
              </a:defRPr>
            </a:lvl8pPr>
            <a:lvl9pPr marL="3886200" indent="-228600" defTabSz="966788" fontAlgn="base">
              <a:spcBef>
                <a:spcPct val="0"/>
              </a:spcBef>
              <a:spcAft>
                <a:spcPct val="0"/>
              </a:spcAft>
              <a:defRPr kumimoji="1" sz="2400">
                <a:solidFill>
                  <a:schemeClr val="tx1"/>
                </a:solidFill>
                <a:latin typeface="Times New Roman" pitchFamily="18" charset="0"/>
                <a:ea typeface="宋体" pitchFamily="2" charset="-122"/>
              </a:defRPr>
            </a:lvl9pPr>
          </a:lstStyle>
          <a:p>
            <a:pPr algn="r" eaLnBrk="0" hangingPunct="0"/>
            <a:fld id="{B9681B36-1A9F-4755-8967-ACA443D0A7F3}" type="slidenum">
              <a:rPr kumimoji="0" lang="en-US" sz="1300" b="0">
                <a:ea typeface="MS PGothic" pitchFamily="34" charset="-128"/>
              </a:rPr>
              <a:pPr algn="r" eaLnBrk="0" hangingPunct="0"/>
              <a:t>4</a:t>
            </a:fld>
            <a:endParaRPr kumimoji="0" lang="en-US" sz="1300" b="0">
              <a:ea typeface="MS PGothic" pitchFamily="34" charset="-128"/>
            </a:endParaRPr>
          </a:p>
        </p:txBody>
      </p:sp>
      <p:sp>
        <p:nvSpPr>
          <p:cNvPr id="1501190" name="Rectangle 2"/>
          <p:cNvSpPr>
            <a:spLocks noGrp="1" noRot="1" noChangeAspect="1" noChangeArrowheads="1" noTextEdit="1"/>
          </p:cNvSpPr>
          <p:nvPr>
            <p:ph type="sldImg"/>
          </p:nvPr>
        </p:nvSpPr>
        <p:spPr>
          <a:ln/>
        </p:spPr>
      </p:sp>
      <p:sp>
        <p:nvSpPr>
          <p:cNvPr id="1501191" name="Rectangle 3"/>
          <p:cNvSpPr>
            <a:spLocks noGrp="1" noChangeArrowheads="1"/>
          </p:cNvSpPr>
          <p:nvPr>
            <p:ph type="body" idx="1"/>
          </p:nvPr>
        </p:nvSpPr>
        <p:spPr>
          <a:xfrm>
            <a:off x="974728" y="4560891"/>
            <a:ext cx="5365750" cy="4319587"/>
          </a:xfrm>
        </p:spPr>
        <p:txBody>
          <a:bodyPr lIns="96637" tIns="48320" rIns="96637" bIns="48320"/>
          <a:lstStyle/>
          <a:p>
            <a:endParaRPr lang="en-AU"/>
          </a:p>
        </p:txBody>
      </p:sp>
    </p:spTree>
    <p:extLst>
      <p:ext uri="{BB962C8B-B14F-4D97-AF65-F5344CB8AC3E}">
        <p14:creationId xmlns:p14="http://schemas.microsoft.com/office/powerpoint/2010/main" val="130621708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6FE4666-B492-47F2-A69F-856FA3340542}" type="slidenum">
              <a:rPr lang="en-US" altLang="zh-CN"/>
              <a:pPr/>
              <a:t>26</a:t>
            </a:fld>
            <a:endParaRPr lang="en-US" altLang="zh-CN"/>
          </a:p>
        </p:txBody>
      </p:sp>
      <p:sp>
        <p:nvSpPr>
          <p:cNvPr id="1720322" name="Rectangle 2"/>
          <p:cNvSpPr>
            <a:spLocks noGrp="1" noRot="1" noChangeAspect="1" noChangeArrowheads="1" noTextEdit="1"/>
          </p:cNvSpPr>
          <p:nvPr>
            <p:ph type="sldImg"/>
          </p:nvPr>
        </p:nvSpPr>
        <p:spPr>
          <a:xfrm>
            <a:off x="1258888" y="720725"/>
            <a:ext cx="4799012" cy="3598863"/>
          </a:xfrm>
          <a:ln/>
        </p:spPr>
      </p:sp>
      <p:sp>
        <p:nvSpPr>
          <p:cNvPr id="1720323" name="Rectangle 3"/>
          <p:cNvSpPr>
            <a:spLocks noGrp="1" noChangeArrowheads="1"/>
          </p:cNvSpPr>
          <p:nvPr>
            <p:ph type="body" idx="1"/>
          </p:nvPr>
        </p:nvSpPr>
        <p:spPr>
          <a:xfrm>
            <a:off x="731838" y="4559300"/>
            <a:ext cx="5851525" cy="4321175"/>
          </a:xfrm>
        </p:spPr>
        <p:txBody>
          <a:bodyPr lIns="99048" tIns="49524" rIns="99048" bIns="49524"/>
          <a:lstStyle/>
          <a:p>
            <a:r>
              <a:rPr lang="en-US" sz="2000"/>
              <a:t>Cloud applications are the key global opportunity for developers during next four years</a:t>
            </a:r>
          </a:p>
          <a:p>
            <a:pPr lvl="1"/>
            <a:r>
              <a:rPr lang="en-US" sz="1800"/>
              <a:t>2009: $8.5 billion</a:t>
            </a:r>
          </a:p>
          <a:p>
            <a:pPr lvl="1"/>
            <a:r>
              <a:rPr lang="en-US" sz="1800"/>
              <a:t>2013: $16.8 billion</a:t>
            </a:r>
          </a:p>
          <a:p>
            <a:endParaRPr lang="en-US"/>
          </a:p>
        </p:txBody>
      </p:sp>
    </p:spTree>
    <p:extLst>
      <p:ext uri="{BB962C8B-B14F-4D97-AF65-F5344CB8AC3E}">
        <p14:creationId xmlns:p14="http://schemas.microsoft.com/office/powerpoint/2010/main" val="12524169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8AC1443-A82F-40AE-8B07-93967ECF6B6A}" type="slidenum">
              <a:rPr lang="en-US" altLang="zh-CN"/>
              <a:pPr/>
              <a:t>27</a:t>
            </a:fld>
            <a:endParaRPr lang="en-US" altLang="zh-CN"/>
          </a:p>
        </p:txBody>
      </p:sp>
      <p:sp>
        <p:nvSpPr>
          <p:cNvPr id="1716226" name="Rectangle 2"/>
          <p:cNvSpPr>
            <a:spLocks noGrp="1" noRot="1" noChangeAspect="1" noChangeArrowheads="1" noTextEdit="1"/>
          </p:cNvSpPr>
          <p:nvPr>
            <p:ph type="sldImg"/>
          </p:nvPr>
        </p:nvSpPr>
        <p:spPr>
          <a:xfrm>
            <a:off x="1258888" y="720725"/>
            <a:ext cx="4799012" cy="3598863"/>
          </a:xfrm>
          <a:ln/>
        </p:spPr>
      </p:sp>
      <p:sp>
        <p:nvSpPr>
          <p:cNvPr id="1716227" name="Rectangle 3"/>
          <p:cNvSpPr>
            <a:spLocks noGrp="1" noChangeArrowheads="1"/>
          </p:cNvSpPr>
          <p:nvPr>
            <p:ph type="body" idx="1"/>
          </p:nvPr>
        </p:nvSpPr>
        <p:spPr>
          <a:xfrm>
            <a:off x="731838" y="4559300"/>
            <a:ext cx="5851525" cy="4321175"/>
          </a:xfrm>
        </p:spPr>
        <p:txBody>
          <a:bodyPr lIns="99048" tIns="49524" rIns="99048" bIns="49524"/>
          <a:lstStyle/>
          <a:p>
            <a:r>
              <a:rPr lang="en-US" sz="2000"/>
              <a:t>Cloud applications are the key global opportunity for developers during next four years</a:t>
            </a:r>
          </a:p>
          <a:p>
            <a:pPr lvl="1"/>
            <a:r>
              <a:rPr lang="en-US" sz="1800"/>
              <a:t>2009: $8.5 billion</a:t>
            </a:r>
          </a:p>
          <a:p>
            <a:pPr lvl="1"/>
            <a:r>
              <a:rPr lang="en-US" sz="1800"/>
              <a:t>2013: $16.8 billion</a:t>
            </a:r>
          </a:p>
          <a:p>
            <a:endParaRPr lang="en-US"/>
          </a:p>
        </p:txBody>
      </p:sp>
    </p:spTree>
    <p:extLst>
      <p:ext uri="{BB962C8B-B14F-4D97-AF65-F5344CB8AC3E}">
        <p14:creationId xmlns:p14="http://schemas.microsoft.com/office/powerpoint/2010/main" val="426981911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2DB2F88-CA8B-460E-9AF1-1654E34950DB}" type="slidenum">
              <a:rPr lang="en-US" altLang="zh-CN"/>
              <a:pPr/>
              <a:t>28</a:t>
            </a:fld>
            <a:endParaRPr lang="en-US" altLang="zh-CN"/>
          </a:p>
        </p:txBody>
      </p:sp>
      <p:sp>
        <p:nvSpPr>
          <p:cNvPr id="1718274" name="Rectangle 2"/>
          <p:cNvSpPr>
            <a:spLocks noGrp="1" noRot="1" noChangeAspect="1" noChangeArrowheads="1" noTextEdit="1"/>
          </p:cNvSpPr>
          <p:nvPr>
            <p:ph type="sldImg"/>
          </p:nvPr>
        </p:nvSpPr>
        <p:spPr>
          <a:xfrm>
            <a:off x="1258888" y="720725"/>
            <a:ext cx="4799012" cy="3598863"/>
          </a:xfrm>
          <a:ln/>
        </p:spPr>
      </p:sp>
      <p:sp>
        <p:nvSpPr>
          <p:cNvPr id="1718275" name="Rectangle 3"/>
          <p:cNvSpPr>
            <a:spLocks noGrp="1" noChangeArrowheads="1"/>
          </p:cNvSpPr>
          <p:nvPr>
            <p:ph type="body" idx="1"/>
          </p:nvPr>
        </p:nvSpPr>
        <p:spPr>
          <a:xfrm>
            <a:off x="731838" y="4559300"/>
            <a:ext cx="5851525" cy="4321175"/>
          </a:xfrm>
        </p:spPr>
        <p:txBody>
          <a:bodyPr lIns="99048" tIns="49524" rIns="99048" bIns="49524"/>
          <a:lstStyle/>
          <a:p>
            <a:r>
              <a:rPr lang="en-US" sz="2000"/>
              <a:t>Cloud applications are the key global opportunity for developers during next four years</a:t>
            </a:r>
          </a:p>
          <a:p>
            <a:pPr lvl="1"/>
            <a:r>
              <a:rPr lang="en-US" sz="1800"/>
              <a:t>2009: $8.5 billion</a:t>
            </a:r>
          </a:p>
          <a:p>
            <a:pPr lvl="1"/>
            <a:r>
              <a:rPr lang="en-US" sz="1800"/>
              <a:t>2013: $16.8 billion</a:t>
            </a:r>
          </a:p>
          <a:p>
            <a:endParaRPr lang="en-US"/>
          </a:p>
        </p:txBody>
      </p:sp>
    </p:spTree>
    <p:extLst>
      <p:ext uri="{BB962C8B-B14F-4D97-AF65-F5344CB8AC3E}">
        <p14:creationId xmlns:p14="http://schemas.microsoft.com/office/powerpoint/2010/main" val="66566904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6FE4666-B492-47F2-A69F-856FA3340542}" type="slidenum">
              <a:rPr lang="en-US" altLang="zh-CN"/>
              <a:pPr/>
              <a:t>29</a:t>
            </a:fld>
            <a:endParaRPr lang="en-US" altLang="zh-CN"/>
          </a:p>
        </p:txBody>
      </p:sp>
      <p:sp>
        <p:nvSpPr>
          <p:cNvPr id="1720322" name="Rectangle 2"/>
          <p:cNvSpPr>
            <a:spLocks noGrp="1" noRot="1" noChangeAspect="1" noChangeArrowheads="1" noTextEdit="1"/>
          </p:cNvSpPr>
          <p:nvPr>
            <p:ph type="sldImg"/>
          </p:nvPr>
        </p:nvSpPr>
        <p:spPr>
          <a:xfrm>
            <a:off x="1258888" y="720725"/>
            <a:ext cx="4799012" cy="3598863"/>
          </a:xfrm>
          <a:ln/>
        </p:spPr>
      </p:sp>
      <p:sp>
        <p:nvSpPr>
          <p:cNvPr id="1720323" name="Rectangle 3"/>
          <p:cNvSpPr>
            <a:spLocks noGrp="1" noChangeArrowheads="1"/>
          </p:cNvSpPr>
          <p:nvPr>
            <p:ph type="body" idx="1"/>
          </p:nvPr>
        </p:nvSpPr>
        <p:spPr>
          <a:xfrm>
            <a:off x="731838" y="4559300"/>
            <a:ext cx="5851525" cy="4321175"/>
          </a:xfrm>
        </p:spPr>
        <p:txBody>
          <a:bodyPr lIns="99048" tIns="49524" rIns="99048" bIns="49524"/>
          <a:lstStyle/>
          <a:p>
            <a:r>
              <a:rPr lang="en-US" sz="2000"/>
              <a:t>Cloud applications are the key global opportunity for developers during next four years</a:t>
            </a:r>
          </a:p>
          <a:p>
            <a:pPr lvl="1"/>
            <a:r>
              <a:rPr lang="en-US" sz="1800"/>
              <a:t>2009: $8.5 billion</a:t>
            </a:r>
          </a:p>
          <a:p>
            <a:pPr lvl="1"/>
            <a:r>
              <a:rPr lang="en-US" sz="1800"/>
              <a:t>2013: $16.8 billion</a:t>
            </a:r>
          </a:p>
          <a:p>
            <a:endParaRPr lang="en-US"/>
          </a:p>
        </p:txBody>
      </p:sp>
    </p:spTree>
    <p:extLst>
      <p:ext uri="{BB962C8B-B14F-4D97-AF65-F5344CB8AC3E}">
        <p14:creationId xmlns:p14="http://schemas.microsoft.com/office/powerpoint/2010/main" val="29339412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B3DF8CF-6F1F-45FD-AE73-6EC3EB4221E5}" type="slidenum">
              <a:rPr lang="en-US" altLang="zh-CN"/>
              <a:pPr/>
              <a:t>30</a:t>
            </a:fld>
            <a:endParaRPr lang="en-US" altLang="zh-CN"/>
          </a:p>
        </p:txBody>
      </p:sp>
      <p:sp>
        <p:nvSpPr>
          <p:cNvPr id="1538050" name="Rectangle 2"/>
          <p:cNvSpPr>
            <a:spLocks noGrp="1" noRot="1" noChangeAspect="1" noChangeArrowheads="1" noTextEdit="1"/>
          </p:cNvSpPr>
          <p:nvPr>
            <p:ph type="sldImg"/>
          </p:nvPr>
        </p:nvSpPr>
        <p:spPr>
          <a:xfrm>
            <a:off x="1258888" y="720725"/>
            <a:ext cx="4799012" cy="3598863"/>
          </a:xfrm>
          <a:ln/>
        </p:spPr>
      </p:sp>
      <p:sp>
        <p:nvSpPr>
          <p:cNvPr id="1538051" name="Rectangle 3"/>
          <p:cNvSpPr>
            <a:spLocks noGrp="1" noChangeArrowheads="1"/>
          </p:cNvSpPr>
          <p:nvPr>
            <p:ph type="body" idx="1"/>
          </p:nvPr>
        </p:nvSpPr>
        <p:spPr>
          <a:xfrm>
            <a:off x="731838" y="4559300"/>
            <a:ext cx="5851525" cy="4321175"/>
          </a:xfrm>
        </p:spPr>
        <p:txBody>
          <a:bodyPr lIns="99048" tIns="49524" rIns="99048" bIns="49524"/>
          <a:lstStyle/>
          <a:p>
            <a:r>
              <a:rPr lang="en-US" sz="2000"/>
              <a:t>Cloud applications are the key global opportunity for developers during next four years</a:t>
            </a:r>
          </a:p>
          <a:p>
            <a:pPr lvl="1"/>
            <a:r>
              <a:rPr lang="en-US" sz="1800"/>
              <a:t>2009: $8.5 billion</a:t>
            </a:r>
          </a:p>
          <a:p>
            <a:pPr lvl="1"/>
            <a:r>
              <a:rPr lang="en-US" sz="1800"/>
              <a:t>2013: $16.8 billion</a:t>
            </a:r>
          </a:p>
          <a:p>
            <a:endParaRPr lang="en-US"/>
          </a:p>
        </p:txBody>
      </p:sp>
    </p:spTree>
    <p:extLst>
      <p:ext uri="{BB962C8B-B14F-4D97-AF65-F5344CB8AC3E}">
        <p14:creationId xmlns:p14="http://schemas.microsoft.com/office/powerpoint/2010/main" val="35716273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E636DEE-1479-4FCF-BF7E-B4B1A74ACFE9}" type="slidenum">
              <a:rPr lang="en-US" altLang="zh-CN"/>
              <a:pPr/>
              <a:t>31</a:t>
            </a:fld>
            <a:endParaRPr lang="en-US" altLang="zh-CN"/>
          </a:p>
        </p:txBody>
      </p:sp>
      <p:sp>
        <p:nvSpPr>
          <p:cNvPr id="1554434" name="Rectangle 2"/>
          <p:cNvSpPr>
            <a:spLocks noGrp="1" noRot="1" noChangeAspect="1" noChangeArrowheads="1" noTextEdit="1"/>
          </p:cNvSpPr>
          <p:nvPr>
            <p:ph type="sldImg"/>
          </p:nvPr>
        </p:nvSpPr>
        <p:spPr>
          <a:xfrm>
            <a:off x="1258888" y="720725"/>
            <a:ext cx="4799012" cy="3598863"/>
          </a:xfrm>
          <a:ln/>
        </p:spPr>
      </p:sp>
      <p:sp>
        <p:nvSpPr>
          <p:cNvPr id="1554435" name="Rectangle 3"/>
          <p:cNvSpPr>
            <a:spLocks noGrp="1" noChangeArrowheads="1"/>
          </p:cNvSpPr>
          <p:nvPr>
            <p:ph type="body" idx="1"/>
          </p:nvPr>
        </p:nvSpPr>
        <p:spPr>
          <a:xfrm>
            <a:off x="731838" y="4559300"/>
            <a:ext cx="5851525" cy="4321175"/>
          </a:xfrm>
        </p:spPr>
        <p:txBody>
          <a:bodyPr lIns="99048" tIns="49524" rIns="99048" bIns="49524"/>
          <a:lstStyle/>
          <a:p>
            <a:r>
              <a:rPr lang="en-US" sz="2000"/>
              <a:t>Cloud applications are the key global opportunity for developers during next four years</a:t>
            </a:r>
          </a:p>
          <a:p>
            <a:pPr lvl="1"/>
            <a:r>
              <a:rPr lang="en-US" sz="1800"/>
              <a:t>2009: $8.5 billion</a:t>
            </a:r>
          </a:p>
          <a:p>
            <a:pPr lvl="1"/>
            <a:r>
              <a:rPr lang="en-US" sz="1800"/>
              <a:t>2013: $16.8 billion</a:t>
            </a:r>
          </a:p>
          <a:p>
            <a:endParaRPr lang="en-US"/>
          </a:p>
        </p:txBody>
      </p:sp>
    </p:spTree>
    <p:extLst>
      <p:ext uri="{BB962C8B-B14F-4D97-AF65-F5344CB8AC3E}">
        <p14:creationId xmlns:p14="http://schemas.microsoft.com/office/powerpoint/2010/main" val="349280312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0FC9E6-C751-483D-B106-7912A9D84D9C}" type="slidenum">
              <a:rPr lang="en-US" altLang="zh-CN"/>
              <a:pPr/>
              <a:t>32</a:t>
            </a:fld>
            <a:endParaRPr lang="en-US" altLang="zh-CN"/>
          </a:p>
        </p:txBody>
      </p:sp>
      <p:sp>
        <p:nvSpPr>
          <p:cNvPr id="1556482" name="Rectangle 2"/>
          <p:cNvSpPr>
            <a:spLocks noGrp="1" noRot="1" noChangeAspect="1" noChangeArrowheads="1" noTextEdit="1"/>
          </p:cNvSpPr>
          <p:nvPr>
            <p:ph type="sldImg"/>
          </p:nvPr>
        </p:nvSpPr>
        <p:spPr>
          <a:xfrm>
            <a:off x="1258888" y="720725"/>
            <a:ext cx="4799012" cy="3598863"/>
          </a:xfrm>
          <a:ln/>
        </p:spPr>
      </p:sp>
      <p:sp>
        <p:nvSpPr>
          <p:cNvPr id="1556483" name="Rectangle 3"/>
          <p:cNvSpPr>
            <a:spLocks noGrp="1" noChangeArrowheads="1"/>
          </p:cNvSpPr>
          <p:nvPr>
            <p:ph type="body" idx="1"/>
          </p:nvPr>
        </p:nvSpPr>
        <p:spPr>
          <a:xfrm>
            <a:off x="731838" y="4559300"/>
            <a:ext cx="5851525" cy="4321175"/>
          </a:xfrm>
        </p:spPr>
        <p:txBody>
          <a:bodyPr lIns="99048" tIns="49524" rIns="99048" bIns="49524"/>
          <a:lstStyle/>
          <a:p>
            <a:r>
              <a:rPr lang="en-US" sz="2000"/>
              <a:t>Cloud applications are the key global opportunity for developers during next four years</a:t>
            </a:r>
          </a:p>
          <a:p>
            <a:pPr lvl="1"/>
            <a:r>
              <a:rPr lang="en-US" sz="1800"/>
              <a:t>2009: $8.5 billion</a:t>
            </a:r>
          </a:p>
          <a:p>
            <a:pPr lvl="1"/>
            <a:r>
              <a:rPr lang="en-US" sz="1800"/>
              <a:t>2013: $16.8 billion</a:t>
            </a:r>
          </a:p>
          <a:p>
            <a:endParaRPr lang="en-US"/>
          </a:p>
        </p:txBody>
      </p:sp>
    </p:spTree>
    <p:extLst>
      <p:ext uri="{BB962C8B-B14F-4D97-AF65-F5344CB8AC3E}">
        <p14:creationId xmlns:p14="http://schemas.microsoft.com/office/powerpoint/2010/main" val="338522454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0B045D7-5DA0-472A-B5FA-FB9596EE3C73}" type="slidenum">
              <a:rPr lang="en-US" altLang="zh-CN"/>
              <a:pPr/>
              <a:t>33</a:t>
            </a:fld>
            <a:endParaRPr lang="en-US" altLang="zh-CN"/>
          </a:p>
        </p:txBody>
      </p:sp>
      <p:sp>
        <p:nvSpPr>
          <p:cNvPr id="1558530" name="Rectangle 2"/>
          <p:cNvSpPr>
            <a:spLocks noGrp="1" noRot="1" noChangeAspect="1" noChangeArrowheads="1" noTextEdit="1"/>
          </p:cNvSpPr>
          <p:nvPr>
            <p:ph type="sldImg"/>
          </p:nvPr>
        </p:nvSpPr>
        <p:spPr>
          <a:xfrm>
            <a:off x="1258888" y="720725"/>
            <a:ext cx="4799012" cy="3598863"/>
          </a:xfrm>
          <a:ln/>
        </p:spPr>
      </p:sp>
      <p:sp>
        <p:nvSpPr>
          <p:cNvPr id="1558531" name="Rectangle 3"/>
          <p:cNvSpPr>
            <a:spLocks noGrp="1" noChangeArrowheads="1"/>
          </p:cNvSpPr>
          <p:nvPr>
            <p:ph type="body" idx="1"/>
          </p:nvPr>
        </p:nvSpPr>
        <p:spPr>
          <a:xfrm>
            <a:off x="731838" y="4559300"/>
            <a:ext cx="5851525" cy="4321175"/>
          </a:xfrm>
        </p:spPr>
        <p:txBody>
          <a:bodyPr lIns="99048" tIns="49524" rIns="99048" bIns="49524"/>
          <a:lstStyle/>
          <a:p>
            <a:r>
              <a:rPr lang="en-US" sz="2000"/>
              <a:t>Cloud applications are the key global opportunity for developers during next four years</a:t>
            </a:r>
          </a:p>
          <a:p>
            <a:pPr lvl="1"/>
            <a:r>
              <a:rPr lang="en-US" sz="1800"/>
              <a:t>2009: $8.5 billion</a:t>
            </a:r>
          </a:p>
          <a:p>
            <a:pPr lvl="1"/>
            <a:r>
              <a:rPr lang="en-US" sz="1800"/>
              <a:t>2013: $16.8 billion</a:t>
            </a:r>
          </a:p>
          <a:p>
            <a:endParaRPr lang="en-US"/>
          </a:p>
        </p:txBody>
      </p:sp>
    </p:spTree>
    <p:extLst>
      <p:ext uri="{BB962C8B-B14F-4D97-AF65-F5344CB8AC3E}">
        <p14:creationId xmlns:p14="http://schemas.microsoft.com/office/powerpoint/2010/main" val="165686813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0B045D7-5DA0-472A-B5FA-FB9596EE3C73}" type="slidenum">
              <a:rPr lang="en-US" altLang="zh-CN"/>
              <a:pPr/>
              <a:t>34</a:t>
            </a:fld>
            <a:endParaRPr lang="en-US" altLang="zh-CN"/>
          </a:p>
        </p:txBody>
      </p:sp>
      <p:sp>
        <p:nvSpPr>
          <p:cNvPr id="1558530" name="Rectangle 2"/>
          <p:cNvSpPr>
            <a:spLocks noGrp="1" noRot="1" noChangeAspect="1" noChangeArrowheads="1" noTextEdit="1"/>
          </p:cNvSpPr>
          <p:nvPr>
            <p:ph type="sldImg"/>
          </p:nvPr>
        </p:nvSpPr>
        <p:spPr>
          <a:xfrm>
            <a:off x="1258888" y="720725"/>
            <a:ext cx="4799012" cy="3598863"/>
          </a:xfrm>
          <a:ln/>
        </p:spPr>
      </p:sp>
      <p:sp>
        <p:nvSpPr>
          <p:cNvPr id="1558531" name="Rectangle 3"/>
          <p:cNvSpPr>
            <a:spLocks noGrp="1" noChangeArrowheads="1"/>
          </p:cNvSpPr>
          <p:nvPr>
            <p:ph type="body" idx="1"/>
          </p:nvPr>
        </p:nvSpPr>
        <p:spPr>
          <a:xfrm>
            <a:off x="731838" y="4559300"/>
            <a:ext cx="5851525" cy="4321175"/>
          </a:xfrm>
        </p:spPr>
        <p:txBody>
          <a:bodyPr lIns="99048" tIns="49524" rIns="99048" bIns="49524"/>
          <a:lstStyle/>
          <a:p>
            <a:r>
              <a:rPr lang="en-US" sz="2000"/>
              <a:t>Cloud applications are the key global opportunity for developers during next four years</a:t>
            </a:r>
          </a:p>
          <a:p>
            <a:pPr lvl="1"/>
            <a:r>
              <a:rPr lang="en-US" sz="1800"/>
              <a:t>2009: $8.5 billion</a:t>
            </a:r>
          </a:p>
          <a:p>
            <a:pPr lvl="1"/>
            <a:r>
              <a:rPr lang="en-US" sz="1800"/>
              <a:t>2013: $16.8 billion</a:t>
            </a:r>
          </a:p>
          <a:p>
            <a:endParaRPr lang="en-US"/>
          </a:p>
        </p:txBody>
      </p:sp>
    </p:spTree>
    <p:extLst>
      <p:ext uri="{BB962C8B-B14F-4D97-AF65-F5344CB8AC3E}">
        <p14:creationId xmlns:p14="http://schemas.microsoft.com/office/powerpoint/2010/main" val="55430385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3E3B399-A38F-48A4-9A14-A35F6554D875}" type="slidenum">
              <a:rPr lang="en-US" altLang="zh-CN"/>
              <a:pPr/>
              <a:t>35</a:t>
            </a:fld>
            <a:endParaRPr lang="en-US" altLang="zh-CN"/>
          </a:p>
        </p:txBody>
      </p:sp>
      <p:sp>
        <p:nvSpPr>
          <p:cNvPr id="1560578" name="Rectangle 2"/>
          <p:cNvSpPr>
            <a:spLocks noGrp="1" noRot="1" noChangeAspect="1" noChangeArrowheads="1" noTextEdit="1"/>
          </p:cNvSpPr>
          <p:nvPr>
            <p:ph type="sldImg"/>
          </p:nvPr>
        </p:nvSpPr>
        <p:spPr>
          <a:xfrm>
            <a:off x="1258888" y="720725"/>
            <a:ext cx="4799012" cy="3598863"/>
          </a:xfrm>
          <a:ln/>
        </p:spPr>
      </p:sp>
      <p:sp>
        <p:nvSpPr>
          <p:cNvPr id="1560579" name="Rectangle 3"/>
          <p:cNvSpPr>
            <a:spLocks noGrp="1" noChangeArrowheads="1"/>
          </p:cNvSpPr>
          <p:nvPr>
            <p:ph type="body" idx="1"/>
          </p:nvPr>
        </p:nvSpPr>
        <p:spPr>
          <a:xfrm>
            <a:off x="731838" y="4559300"/>
            <a:ext cx="5851525" cy="4321175"/>
          </a:xfrm>
        </p:spPr>
        <p:txBody>
          <a:bodyPr lIns="99048" tIns="49524" rIns="99048" bIns="49524"/>
          <a:lstStyle/>
          <a:p>
            <a:r>
              <a:rPr lang="en-US" sz="2000"/>
              <a:t>Cloud applications are the key global opportunity for developers during next four years</a:t>
            </a:r>
          </a:p>
          <a:p>
            <a:pPr lvl="1"/>
            <a:r>
              <a:rPr lang="en-US" sz="1800"/>
              <a:t>2009: $8.5 billion</a:t>
            </a:r>
          </a:p>
          <a:p>
            <a:pPr lvl="1"/>
            <a:r>
              <a:rPr lang="en-US" sz="1800"/>
              <a:t>2013: $16.8 billion</a:t>
            </a:r>
          </a:p>
          <a:p>
            <a:endParaRPr lang="en-US"/>
          </a:p>
        </p:txBody>
      </p:sp>
    </p:spTree>
    <p:extLst>
      <p:ext uri="{BB962C8B-B14F-4D97-AF65-F5344CB8AC3E}">
        <p14:creationId xmlns:p14="http://schemas.microsoft.com/office/powerpoint/2010/main" val="27806292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515898A-76AF-4E30-BB5B-4D41C37FA0B6}" type="slidenum">
              <a:rPr lang="en-US" altLang="zh-CN"/>
              <a:pPr/>
              <a:t>9</a:t>
            </a:fld>
            <a:endParaRPr lang="en-US" altLang="zh-CN"/>
          </a:p>
        </p:txBody>
      </p:sp>
      <p:sp>
        <p:nvSpPr>
          <p:cNvPr id="1627138" name="Rectangle 2"/>
          <p:cNvSpPr>
            <a:spLocks noGrp="1" noRot="1" noChangeAspect="1" noChangeArrowheads="1" noTextEdit="1"/>
          </p:cNvSpPr>
          <p:nvPr>
            <p:ph type="sldImg"/>
          </p:nvPr>
        </p:nvSpPr>
        <p:spPr>
          <a:xfrm>
            <a:off x="1258888" y="720725"/>
            <a:ext cx="4799012" cy="3598863"/>
          </a:xfrm>
          <a:ln/>
        </p:spPr>
      </p:sp>
      <p:sp>
        <p:nvSpPr>
          <p:cNvPr id="1627139" name="Rectangle 3"/>
          <p:cNvSpPr>
            <a:spLocks noGrp="1" noChangeArrowheads="1"/>
          </p:cNvSpPr>
          <p:nvPr>
            <p:ph type="body" idx="1"/>
          </p:nvPr>
        </p:nvSpPr>
        <p:spPr>
          <a:xfrm>
            <a:off x="731839" y="4559301"/>
            <a:ext cx="5851525" cy="4321176"/>
          </a:xfrm>
        </p:spPr>
        <p:txBody>
          <a:bodyPr lIns="99024" tIns="49511" rIns="99024" bIns="49511"/>
          <a:lstStyle/>
          <a:p>
            <a:r>
              <a:rPr lang="en-US" sz="2000"/>
              <a:t>Cloud applications are the key global opportunity for developers during next four years</a:t>
            </a:r>
          </a:p>
          <a:p>
            <a:pPr lvl="1"/>
            <a:r>
              <a:rPr lang="en-US" sz="1800"/>
              <a:t>2009: $8.5 billion</a:t>
            </a:r>
          </a:p>
          <a:p>
            <a:pPr lvl="1"/>
            <a:r>
              <a:rPr lang="en-US" sz="1800"/>
              <a:t>2013: $16.8 billion</a:t>
            </a:r>
          </a:p>
          <a:p>
            <a:endParaRPr lang="en-US"/>
          </a:p>
        </p:txBody>
      </p:sp>
    </p:spTree>
    <p:extLst>
      <p:ext uri="{BB962C8B-B14F-4D97-AF65-F5344CB8AC3E}">
        <p14:creationId xmlns:p14="http://schemas.microsoft.com/office/powerpoint/2010/main" val="224452627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D16B78A-26F2-4BF1-A2FF-D7A81DFC86A4}" type="slidenum">
              <a:rPr lang="en-US" altLang="zh-CN"/>
              <a:pPr/>
              <a:t>36</a:t>
            </a:fld>
            <a:endParaRPr lang="en-US" altLang="zh-CN"/>
          </a:p>
        </p:txBody>
      </p:sp>
      <p:sp>
        <p:nvSpPr>
          <p:cNvPr id="1562626" name="Rectangle 2"/>
          <p:cNvSpPr>
            <a:spLocks noGrp="1" noRot="1" noChangeAspect="1" noChangeArrowheads="1" noTextEdit="1"/>
          </p:cNvSpPr>
          <p:nvPr>
            <p:ph type="sldImg"/>
          </p:nvPr>
        </p:nvSpPr>
        <p:spPr>
          <a:xfrm>
            <a:off x="1258888" y="720725"/>
            <a:ext cx="4799012" cy="3598863"/>
          </a:xfrm>
          <a:ln/>
        </p:spPr>
      </p:sp>
      <p:sp>
        <p:nvSpPr>
          <p:cNvPr id="1562627" name="Rectangle 3"/>
          <p:cNvSpPr>
            <a:spLocks noGrp="1" noChangeArrowheads="1"/>
          </p:cNvSpPr>
          <p:nvPr>
            <p:ph type="body" idx="1"/>
          </p:nvPr>
        </p:nvSpPr>
        <p:spPr>
          <a:xfrm>
            <a:off x="731838" y="4559300"/>
            <a:ext cx="5851525" cy="4321175"/>
          </a:xfrm>
        </p:spPr>
        <p:txBody>
          <a:bodyPr lIns="99048" tIns="49524" rIns="99048" bIns="49524"/>
          <a:lstStyle/>
          <a:p>
            <a:r>
              <a:rPr lang="en-US" sz="2000"/>
              <a:t>Cloud applications are the key global opportunity for developers during next four years</a:t>
            </a:r>
          </a:p>
          <a:p>
            <a:pPr lvl="1"/>
            <a:r>
              <a:rPr lang="en-US" sz="1800"/>
              <a:t>2009: $8.5 billion</a:t>
            </a:r>
          </a:p>
          <a:p>
            <a:pPr lvl="1"/>
            <a:r>
              <a:rPr lang="en-US" sz="1800"/>
              <a:t>2013: $16.8 billion</a:t>
            </a:r>
          </a:p>
          <a:p>
            <a:endParaRPr lang="en-US"/>
          </a:p>
        </p:txBody>
      </p:sp>
    </p:spTree>
    <p:extLst>
      <p:ext uri="{BB962C8B-B14F-4D97-AF65-F5344CB8AC3E}">
        <p14:creationId xmlns:p14="http://schemas.microsoft.com/office/powerpoint/2010/main" val="238830250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EA53E4D-FA80-41C3-A903-6238540293C3}" type="slidenum">
              <a:rPr lang="en-US" altLang="zh-CN"/>
              <a:pPr/>
              <a:t>37</a:t>
            </a:fld>
            <a:endParaRPr lang="en-US" altLang="zh-CN"/>
          </a:p>
        </p:txBody>
      </p:sp>
      <p:sp>
        <p:nvSpPr>
          <p:cNvPr id="1564674" name="Rectangle 2"/>
          <p:cNvSpPr>
            <a:spLocks noGrp="1" noRot="1" noChangeAspect="1" noChangeArrowheads="1" noTextEdit="1"/>
          </p:cNvSpPr>
          <p:nvPr>
            <p:ph type="sldImg"/>
          </p:nvPr>
        </p:nvSpPr>
        <p:spPr>
          <a:xfrm>
            <a:off x="1258888" y="720725"/>
            <a:ext cx="4799012" cy="3598863"/>
          </a:xfrm>
          <a:ln/>
        </p:spPr>
      </p:sp>
      <p:sp>
        <p:nvSpPr>
          <p:cNvPr id="1564675" name="Rectangle 3"/>
          <p:cNvSpPr>
            <a:spLocks noGrp="1" noChangeArrowheads="1"/>
          </p:cNvSpPr>
          <p:nvPr>
            <p:ph type="body" idx="1"/>
          </p:nvPr>
        </p:nvSpPr>
        <p:spPr>
          <a:xfrm>
            <a:off x="731838" y="4559300"/>
            <a:ext cx="5851525" cy="4321175"/>
          </a:xfrm>
        </p:spPr>
        <p:txBody>
          <a:bodyPr lIns="99048" tIns="49524" rIns="99048" bIns="49524"/>
          <a:lstStyle/>
          <a:p>
            <a:r>
              <a:rPr lang="en-US" sz="2000"/>
              <a:t>Cloud applications are the key global opportunity for developers during next four years</a:t>
            </a:r>
          </a:p>
          <a:p>
            <a:pPr lvl="1"/>
            <a:r>
              <a:rPr lang="en-US" sz="1800"/>
              <a:t>2009: $8.5 billion</a:t>
            </a:r>
          </a:p>
          <a:p>
            <a:pPr lvl="1"/>
            <a:r>
              <a:rPr lang="en-US" sz="1800"/>
              <a:t>2013: $16.8 billion</a:t>
            </a:r>
          </a:p>
          <a:p>
            <a:endParaRPr lang="en-US"/>
          </a:p>
        </p:txBody>
      </p:sp>
    </p:spTree>
    <p:extLst>
      <p:ext uri="{BB962C8B-B14F-4D97-AF65-F5344CB8AC3E}">
        <p14:creationId xmlns:p14="http://schemas.microsoft.com/office/powerpoint/2010/main" val="348685882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D597DD2-2BF5-4E39-BE18-C8DC0CA5D37C}" type="slidenum">
              <a:rPr lang="en-US" altLang="zh-CN"/>
              <a:pPr/>
              <a:t>38</a:t>
            </a:fld>
            <a:endParaRPr lang="en-US" altLang="zh-CN"/>
          </a:p>
        </p:txBody>
      </p:sp>
      <p:sp>
        <p:nvSpPr>
          <p:cNvPr id="1722370" name="Rectangle 2"/>
          <p:cNvSpPr>
            <a:spLocks noGrp="1" noRot="1" noChangeAspect="1" noChangeArrowheads="1" noTextEdit="1"/>
          </p:cNvSpPr>
          <p:nvPr>
            <p:ph type="sldImg"/>
          </p:nvPr>
        </p:nvSpPr>
        <p:spPr>
          <a:xfrm>
            <a:off x="1258888" y="720725"/>
            <a:ext cx="4799012" cy="3598863"/>
          </a:xfrm>
          <a:ln/>
        </p:spPr>
      </p:sp>
      <p:sp>
        <p:nvSpPr>
          <p:cNvPr id="1722371" name="Rectangle 3"/>
          <p:cNvSpPr>
            <a:spLocks noGrp="1" noChangeArrowheads="1"/>
          </p:cNvSpPr>
          <p:nvPr>
            <p:ph type="body" idx="1"/>
          </p:nvPr>
        </p:nvSpPr>
        <p:spPr>
          <a:xfrm>
            <a:off x="731838" y="4559300"/>
            <a:ext cx="5851525" cy="4321175"/>
          </a:xfrm>
        </p:spPr>
        <p:txBody>
          <a:bodyPr lIns="99048" tIns="49524" rIns="99048" bIns="49524"/>
          <a:lstStyle/>
          <a:p>
            <a:r>
              <a:rPr lang="en-US" sz="2000"/>
              <a:t>Cloud applications are the key global opportunity for developers during next four years</a:t>
            </a:r>
          </a:p>
          <a:p>
            <a:pPr lvl="1"/>
            <a:r>
              <a:rPr lang="en-US" sz="1800"/>
              <a:t>2009: $8.5 billion</a:t>
            </a:r>
          </a:p>
          <a:p>
            <a:pPr lvl="1"/>
            <a:r>
              <a:rPr lang="en-US" sz="1800"/>
              <a:t>2013: $16.8 billion</a:t>
            </a:r>
          </a:p>
          <a:p>
            <a:endParaRPr lang="en-US"/>
          </a:p>
        </p:txBody>
      </p:sp>
    </p:spTree>
    <p:extLst>
      <p:ext uri="{BB962C8B-B14F-4D97-AF65-F5344CB8AC3E}">
        <p14:creationId xmlns:p14="http://schemas.microsoft.com/office/powerpoint/2010/main" val="266910046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7BABDC7-1A93-4C96-A422-94BECECDAE9C}" type="slidenum">
              <a:rPr lang="en-US" altLang="zh-CN"/>
              <a:pPr/>
              <a:t>39</a:t>
            </a:fld>
            <a:endParaRPr lang="en-US" altLang="zh-CN"/>
          </a:p>
        </p:txBody>
      </p:sp>
      <p:sp>
        <p:nvSpPr>
          <p:cNvPr id="1643522" name="Rectangle 2"/>
          <p:cNvSpPr>
            <a:spLocks noGrp="1" noRot="1" noChangeAspect="1" noChangeArrowheads="1" noTextEdit="1"/>
          </p:cNvSpPr>
          <p:nvPr>
            <p:ph type="sldImg"/>
          </p:nvPr>
        </p:nvSpPr>
        <p:spPr>
          <a:xfrm>
            <a:off x="1258888" y="720725"/>
            <a:ext cx="4799012" cy="3598863"/>
          </a:xfrm>
          <a:ln/>
        </p:spPr>
      </p:sp>
      <p:sp>
        <p:nvSpPr>
          <p:cNvPr id="1643523" name="Rectangle 3"/>
          <p:cNvSpPr>
            <a:spLocks noGrp="1" noChangeArrowheads="1"/>
          </p:cNvSpPr>
          <p:nvPr>
            <p:ph type="body" idx="1"/>
          </p:nvPr>
        </p:nvSpPr>
        <p:spPr>
          <a:xfrm>
            <a:off x="731839" y="4559301"/>
            <a:ext cx="5851525" cy="4321176"/>
          </a:xfrm>
        </p:spPr>
        <p:txBody>
          <a:bodyPr lIns="99024" tIns="49511" rIns="99024" bIns="49511"/>
          <a:lstStyle/>
          <a:p>
            <a:r>
              <a:rPr lang="en-US" sz="2000"/>
              <a:t>Cloud applications are the key global opportunity for developers during next four years</a:t>
            </a:r>
          </a:p>
          <a:p>
            <a:pPr lvl="1"/>
            <a:r>
              <a:rPr lang="en-US" sz="1800"/>
              <a:t>2009: $8.5 billion</a:t>
            </a:r>
          </a:p>
          <a:p>
            <a:pPr lvl="1"/>
            <a:r>
              <a:rPr lang="en-US" sz="1800"/>
              <a:t>2013: $16.8 billion</a:t>
            </a:r>
          </a:p>
          <a:p>
            <a:endParaRPr lang="en-US"/>
          </a:p>
        </p:txBody>
      </p:sp>
    </p:spTree>
    <p:extLst>
      <p:ext uri="{BB962C8B-B14F-4D97-AF65-F5344CB8AC3E}">
        <p14:creationId xmlns:p14="http://schemas.microsoft.com/office/powerpoint/2010/main" val="307390312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7BABDC7-1A93-4C96-A422-94BECECDAE9C}" type="slidenum">
              <a:rPr lang="en-US" altLang="zh-CN"/>
              <a:pPr/>
              <a:t>41</a:t>
            </a:fld>
            <a:endParaRPr lang="en-US" altLang="zh-CN"/>
          </a:p>
        </p:txBody>
      </p:sp>
      <p:sp>
        <p:nvSpPr>
          <p:cNvPr id="1643522" name="Rectangle 2"/>
          <p:cNvSpPr>
            <a:spLocks noGrp="1" noRot="1" noChangeAspect="1" noChangeArrowheads="1" noTextEdit="1"/>
          </p:cNvSpPr>
          <p:nvPr>
            <p:ph type="sldImg"/>
          </p:nvPr>
        </p:nvSpPr>
        <p:spPr>
          <a:xfrm>
            <a:off x="1258888" y="720725"/>
            <a:ext cx="4799012" cy="3598863"/>
          </a:xfrm>
          <a:ln/>
        </p:spPr>
      </p:sp>
      <p:sp>
        <p:nvSpPr>
          <p:cNvPr id="1643523" name="Rectangle 3"/>
          <p:cNvSpPr>
            <a:spLocks noGrp="1" noChangeArrowheads="1"/>
          </p:cNvSpPr>
          <p:nvPr>
            <p:ph type="body" idx="1"/>
          </p:nvPr>
        </p:nvSpPr>
        <p:spPr>
          <a:xfrm>
            <a:off x="731839" y="4559301"/>
            <a:ext cx="5851525" cy="4321176"/>
          </a:xfrm>
        </p:spPr>
        <p:txBody>
          <a:bodyPr lIns="99024" tIns="49511" rIns="99024" bIns="49511"/>
          <a:lstStyle/>
          <a:p>
            <a:r>
              <a:rPr lang="en-US" sz="2000"/>
              <a:t>Cloud applications are the key global opportunity for developers during next four years</a:t>
            </a:r>
          </a:p>
          <a:p>
            <a:pPr lvl="1"/>
            <a:r>
              <a:rPr lang="en-US" sz="1800"/>
              <a:t>2009: $8.5 billion</a:t>
            </a:r>
          </a:p>
          <a:p>
            <a:pPr lvl="1"/>
            <a:r>
              <a:rPr lang="en-US" sz="1800"/>
              <a:t>2013: $16.8 billion</a:t>
            </a:r>
          </a:p>
          <a:p>
            <a:endParaRPr lang="en-US"/>
          </a:p>
        </p:txBody>
      </p:sp>
    </p:spTree>
    <p:extLst>
      <p:ext uri="{BB962C8B-B14F-4D97-AF65-F5344CB8AC3E}">
        <p14:creationId xmlns:p14="http://schemas.microsoft.com/office/powerpoint/2010/main" val="307390312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7BABDC7-1A93-4C96-A422-94BECECDAE9C}" type="slidenum">
              <a:rPr lang="en-US" altLang="zh-CN"/>
              <a:pPr/>
              <a:t>46</a:t>
            </a:fld>
            <a:endParaRPr lang="en-US" altLang="zh-CN"/>
          </a:p>
        </p:txBody>
      </p:sp>
      <p:sp>
        <p:nvSpPr>
          <p:cNvPr id="1643522" name="Rectangle 2"/>
          <p:cNvSpPr>
            <a:spLocks noGrp="1" noRot="1" noChangeAspect="1" noChangeArrowheads="1" noTextEdit="1"/>
          </p:cNvSpPr>
          <p:nvPr>
            <p:ph type="sldImg"/>
          </p:nvPr>
        </p:nvSpPr>
        <p:spPr>
          <a:xfrm>
            <a:off x="1258888" y="720725"/>
            <a:ext cx="4799012" cy="3598863"/>
          </a:xfrm>
          <a:ln/>
        </p:spPr>
      </p:sp>
      <p:sp>
        <p:nvSpPr>
          <p:cNvPr id="1643523" name="Rectangle 3"/>
          <p:cNvSpPr>
            <a:spLocks noGrp="1" noChangeArrowheads="1"/>
          </p:cNvSpPr>
          <p:nvPr>
            <p:ph type="body" idx="1"/>
          </p:nvPr>
        </p:nvSpPr>
        <p:spPr>
          <a:xfrm>
            <a:off x="731839" y="4559301"/>
            <a:ext cx="5851525" cy="4321176"/>
          </a:xfrm>
        </p:spPr>
        <p:txBody>
          <a:bodyPr lIns="99024" tIns="49511" rIns="99024" bIns="49511"/>
          <a:lstStyle/>
          <a:p>
            <a:r>
              <a:rPr lang="en-US" sz="2000"/>
              <a:t>Cloud applications are the key global opportunity for developers during next four years</a:t>
            </a:r>
          </a:p>
          <a:p>
            <a:pPr lvl="1"/>
            <a:r>
              <a:rPr lang="en-US" sz="1800"/>
              <a:t>2009: $8.5 billion</a:t>
            </a:r>
          </a:p>
          <a:p>
            <a:pPr lvl="1"/>
            <a:r>
              <a:rPr lang="en-US" sz="1800"/>
              <a:t>2013: $16.8 billion</a:t>
            </a:r>
          </a:p>
          <a:p>
            <a:endParaRPr lang="en-US"/>
          </a:p>
        </p:txBody>
      </p:sp>
    </p:spTree>
    <p:extLst>
      <p:ext uri="{BB962C8B-B14F-4D97-AF65-F5344CB8AC3E}">
        <p14:creationId xmlns:p14="http://schemas.microsoft.com/office/powerpoint/2010/main" val="307390312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380BD97-042A-4B69-B42C-4C6EE18D5810}" type="slidenum">
              <a:rPr lang="en-US" altLang="zh-CN"/>
              <a:pPr/>
              <a:t>47</a:t>
            </a:fld>
            <a:endParaRPr lang="en-US" altLang="zh-CN"/>
          </a:p>
        </p:txBody>
      </p:sp>
      <p:sp>
        <p:nvSpPr>
          <p:cNvPr id="1632258" name="Rectangle 2"/>
          <p:cNvSpPr>
            <a:spLocks noGrp="1" noRot="1" noChangeAspect="1" noChangeArrowheads="1" noTextEdit="1"/>
          </p:cNvSpPr>
          <p:nvPr>
            <p:ph type="sldImg"/>
          </p:nvPr>
        </p:nvSpPr>
        <p:spPr>
          <a:xfrm>
            <a:off x="1258888" y="720725"/>
            <a:ext cx="4797425" cy="3598863"/>
          </a:xfrm>
          <a:ln/>
        </p:spPr>
      </p:sp>
      <p:sp>
        <p:nvSpPr>
          <p:cNvPr id="1632259" name="Rectangle 3"/>
          <p:cNvSpPr>
            <a:spLocks noGrp="1" noChangeArrowheads="1"/>
          </p:cNvSpPr>
          <p:nvPr>
            <p:ph type="body" idx="1"/>
          </p:nvPr>
        </p:nvSpPr>
        <p:spPr>
          <a:xfrm>
            <a:off x="731194" y="4560088"/>
            <a:ext cx="5852814" cy="4320317"/>
          </a:xfrm>
        </p:spPr>
        <p:txBody>
          <a:bodyPr lIns="99034" tIns="49516" rIns="99034" bIns="49516"/>
          <a:lstStyle/>
          <a:p>
            <a:r>
              <a:rPr lang="en-US" sz="2000"/>
              <a:t>Cloud applications are the key global opportunity for developers during next four years</a:t>
            </a:r>
          </a:p>
          <a:p>
            <a:pPr lvl="1"/>
            <a:r>
              <a:rPr lang="en-US" sz="1800"/>
              <a:t>2009: $8.5 billion</a:t>
            </a:r>
          </a:p>
          <a:p>
            <a:pPr lvl="1"/>
            <a:r>
              <a:rPr lang="en-US" sz="1800"/>
              <a:t>2013: $16.8 billion</a:t>
            </a:r>
          </a:p>
          <a:p>
            <a:endParaRPr lang="en-US"/>
          </a:p>
        </p:txBody>
      </p:sp>
    </p:spTree>
    <p:extLst>
      <p:ext uri="{BB962C8B-B14F-4D97-AF65-F5344CB8AC3E}">
        <p14:creationId xmlns:p14="http://schemas.microsoft.com/office/powerpoint/2010/main" val="316174232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75ACF84-BAE3-463F-B154-1DC6066933DB}" type="slidenum">
              <a:rPr lang="en-US" altLang="zh-CN"/>
              <a:pPr/>
              <a:t>48</a:t>
            </a:fld>
            <a:endParaRPr lang="en-US" altLang="zh-CN"/>
          </a:p>
        </p:txBody>
      </p:sp>
      <p:sp>
        <p:nvSpPr>
          <p:cNvPr id="1647618" name="Rectangle 2"/>
          <p:cNvSpPr>
            <a:spLocks noGrp="1" noRot="1" noChangeAspect="1" noChangeArrowheads="1" noTextEdit="1"/>
          </p:cNvSpPr>
          <p:nvPr>
            <p:ph type="sldImg"/>
          </p:nvPr>
        </p:nvSpPr>
        <p:spPr>
          <a:xfrm>
            <a:off x="1258888" y="720725"/>
            <a:ext cx="4799012" cy="3598863"/>
          </a:xfrm>
          <a:ln/>
        </p:spPr>
      </p:sp>
      <p:sp>
        <p:nvSpPr>
          <p:cNvPr id="1647619" name="Rectangle 3"/>
          <p:cNvSpPr>
            <a:spLocks noGrp="1" noChangeArrowheads="1"/>
          </p:cNvSpPr>
          <p:nvPr>
            <p:ph type="body" idx="1"/>
          </p:nvPr>
        </p:nvSpPr>
        <p:spPr>
          <a:xfrm>
            <a:off x="731839" y="4559301"/>
            <a:ext cx="5851525" cy="4321176"/>
          </a:xfrm>
        </p:spPr>
        <p:txBody>
          <a:bodyPr lIns="99024" tIns="49511" rIns="99024" bIns="49511"/>
          <a:lstStyle/>
          <a:p>
            <a:r>
              <a:rPr lang="en-US" sz="2000"/>
              <a:t>Cloud applications are the key global opportunity for developers during next four years</a:t>
            </a:r>
          </a:p>
          <a:p>
            <a:pPr lvl="1"/>
            <a:r>
              <a:rPr lang="en-US" sz="1800"/>
              <a:t>2009: $8.5 billion</a:t>
            </a:r>
          </a:p>
          <a:p>
            <a:pPr lvl="1"/>
            <a:r>
              <a:rPr lang="en-US" sz="1800"/>
              <a:t>2013: $16.8 billion</a:t>
            </a:r>
          </a:p>
          <a:p>
            <a:endParaRPr lang="en-US"/>
          </a:p>
        </p:txBody>
      </p:sp>
    </p:spTree>
    <p:extLst>
      <p:ext uri="{BB962C8B-B14F-4D97-AF65-F5344CB8AC3E}">
        <p14:creationId xmlns:p14="http://schemas.microsoft.com/office/powerpoint/2010/main" val="49638867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Rot="1" noChangeAspect="1" noChangeArrowheads="1" noTextEdit="1"/>
          </p:cNvSpPr>
          <p:nvPr>
            <p:ph type="sldImg"/>
          </p:nvPr>
        </p:nvSpPr>
        <p:spPr bwMode="auto">
          <a:xfrm>
            <a:off x="1257300" y="720725"/>
            <a:ext cx="4800600" cy="360045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131"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smtClean="0">
              <a:latin typeface="Arial" charset="0"/>
            </a:endParaRPr>
          </a:p>
        </p:txBody>
      </p:sp>
    </p:spTree>
    <p:extLst>
      <p:ext uri="{BB962C8B-B14F-4D97-AF65-F5344CB8AC3E}">
        <p14:creationId xmlns:p14="http://schemas.microsoft.com/office/powerpoint/2010/main" val="389133433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Rot="1" noChangeAspect="1" noChangeArrowheads="1" noTextEdit="1"/>
          </p:cNvSpPr>
          <p:nvPr>
            <p:ph type="sldImg"/>
          </p:nvPr>
        </p:nvSpPr>
        <p:spPr bwMode="auto">
          <a:xfrm>
            <a:off x="1257300" y="720725"/>
            <a:ext cx="4800600" cy="360045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9155"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smtClean="0">
              <a:latin typeface="Arial" charset="0"/>
            </a:endParaRPr>
          </a:p>
        </p:txBody>
      </p:sp>
    </p:spTree>
    <p:extLst>
      <p:ext uri="{BB962C8B-B14F-4D97-AF65-F5344CB8AC3E}">
        <p14:creationId xmlns:p14="http://schemas.microsoft.com/office/powerpoint/2010/main" val="33717463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8AB3116-A517-44A3-8E2C-EA3A7CCE838F}" type="slidenum">
              <a:rPr lang="en-US" altLang="zh-CN"/>
              <a:pPr/>
              <a:t>10</a:t>
            </a:fld>
            <a:endParaRPr lang="en-US" altLang="zh-CN"/>
          </a:p>
        </p:txBody>
      </p:sp>
      <p:sp>
        <p:nvSpPr>
          <p:cNvPr id="1639426" name="Rectangle 2"/>
          <p:cNvSpPr>
            <a:spLocks noGrp="1" noRot="1" noChangeAspect="1" noChangeArrowheads="1" noTextEdit="1"/>
          </p:cNvSpPr>
          <p:nvPr>
            <p:ph type="sldImg"/>
          </p:nvPr>
        </p:nvSpPr>
        <p:spPr>
          <a:xfrm>
            <a:off x="1258888" y="720725"/>
            <a:ext cx="4799012" cy="3598863"/>
          </a:xfrm>
          <a:ln/>
        </p:spPr>
      </p:sp>
      <p:sp>
        <p:nvSpPr>
          <p:cNvPr id="1639427" name="Rectangle 3"/>
          <p:cNvSpPr>
            <a:spLocks noGrp="1" noChangeArrowheads="1"/>
          </p:cNvSpPr>
          <p:nvPr>
            <p:ph type="body" idx="1"/>
          </p:nvPr>
        </p:nvSpPr>
        <p:spPr>
          <a:xfrm>
            <a:off x="731839" y="4559301"/>
            <a:ext cx="5851525" cy="4321176"/>
          </a:xfrm>
        </p:spPr>
        <p:txBody>
          <a:bodyPr lIns="99024" tIns="49511" rIns="99024" bIns="49511"/>
          <a:lstStyle/>
          <a:p>
            <a:r>
              <a:rPr lang="en-US" sz="2000"/>
              <a:t>Cloud applications are the key global opportunity for developers during next four years</a:t>
            </a:r>
          </a:p>
          <a:p>
            <a:pPr lvl="1"/>
            <a:r>
              <a:rPr lang="en-US" sz="1800"/>
              <a:t>2009: $8.5 billion</a:t>
            </a:r>
          </a:p>
          <a:p>
            <a:pPr lvl="1"/>
            <a:r>
              <a:rPr lang="en-US" sz="1800"/>
              <a:t>2013: $16.8 billion</a:t>
            </a:r>
          </a:p>
          <a:p>
            <a:endParaRPr lang="en-US"/>
          </a:p>
        </p:txBody>
      </p:sp>
    </p:spTree>
    <p:extLst>
      <p:ext uri="{BB962C8B-B14F-4D97-AF65-F5344CB8AC3E}">
        <p14:creationId xmlns:p14="http://schemas.microsoft.com/office/powerpoint/2010/main" val="68824581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75ACF84-BAE3-463F-B154-1DC6066933DB}" type="slidenum">
              <a:rPr lang="en-US" altLang="zh-CN"/>
              <a:pPr/>
              <a:t>53</a:t>
            </a:fld>
            <a:endParaRPr lang="en-US" altLang="zh-CN"/>
          </a:p>
        </p:txBody>
      </p:sp>
      <p:sp>
        <p:nvSpPr>
          <p:cNvPr id="1647618" name="Rectangle 2"/>
          <p:cNvSpPr>
            <a:spLocks noGrp="1" noRot="1" noChangeAspect="1" noChangeArrowheads="1" noTextEdit="1"/>
          </p:cNvSpPr>
          <p:nvPr>
            <p:ph type="sldImg"/>
          </p:nvPr>
        </p:nvSpPr>
        <p:spPr>
          <a:xfrm>
            <a:off x="1258888" y="720725"/>
            <a:ext cx="4799012" cy="3598863"/>
          </a:xfrm>
          <a:ln/>
        </p:spPr>
      </p:sp>
      <p:sp>
        <p:nvSpPr>
          <p:cNvPr id="1647619" name="Rectangle 3"/>
          <p:cNvSpPr>
            <a:spLocks noGrp="1" noChangeArrowheads="1"/>
          </p:cNvSpPr>
          <p:nvPr>
            <p:ph type="body" idx="1"/>
          </p:nvPr>
        </p:nvSpPr>
        <p:spPr>
          <a:xfrm>
            <a:off x="731839" y="4559301"/>
            <a:ext cx="5851525" cy="4321176"/>
          </a:xfrm>
        </p:spPr>
        <p:txBody>
          <a:bodyPr lIns="99034" tIns="49516" rIns="99034" bIns="49516"/>
          <a:lstStyle/>
          <a:p>
            <a:r>
              <a:rPr lang="en-US" sz="2000"/>
              <a:t>Cloud applications are the key global opportunity for developers during next four years</a:t>
            </a:r>
          </a:p>
          <a:p>
            <a:pPr lvl="1"/>
            <a:r>
              <a:rPr lang="en-US" sz="1800"/>
              <a:t>2009: $8.5 billion</a:t>
            </a:r>
          </a:p>
          <a:p>
            <a:pPr lvl="1"/>
            <a:r>
              <a:rPr lang="en-US" sz="1800"/>
              <a:t>2013: $16.8 billion</a:t>
            </a:r>
          </a:p>
          <a:p>
            <a:endParaRPr lang="en-US"/>
          </a:p>
        </p:txBody>
      </p:sp>
    </p:spTree>
    <p:extLst>
      <p:ext uri="{BB962C8B-B14F-4D97-AF65-F5344CB8AC3E}">
        <p14:creationId xmlns:p14="http://schemas.microsoft.com/office/powerpoint/2010/main" val="247094477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75ACF84-BAE3-463F-B154-1DC6066933DB}" type="slidenum">
              <a:rPr lang="en-US" altLang="zh-CN"/>
              <a:pPr/>
              <a:t>54</a:t>
            </a:fld>
            <a:endParaRPr lang="en-US" altLang="zh-CN"/>
          </a:p>
        </p:txBody>
      </p:sp>
      <p:sp>
        <p:nvSpPr>
          <p:cNvPr id="1647618" name="Rectangle 2"/>
          <p:cNvSpPr>
            <a:spLocks noGrp="1" noRot="1" noChangeAspect="1" noChangeArrowheads="1" noTextEdit="1"/>
          </p:cNvSpPr>
          <p:nvPr>
            <p:ph type="sldImg"/>
          </p:nvPr>
        </p:nvSpPr>
        <p:spPr>
          <a:xfrm>
            <a:off x="1258888" y="720725"/>
            <a:ext cx="4799012" cy="3598863"/>
          </a:xfrm>
          <a:ln/>
        </p:spPr>
      </p:sp>
      <p:sp>
        <p:nvSpPr>
          <p:cNvPr id="1647619" name="Rectangle 3"/>
          <p:cNvSpPr>
            <a:spLocks noGrp="1" noChangeArrowheads="1"/>
          </p:cNvSpPr>
          <p:nvPr>
            <p:ph type="body" idx="1"/>
          </p:nvPr>
        </p:nvSpPr>
        <p:spPr>
          <a:xfrm>
            <a:off x="731839" y="4559301"/>
            <a:ext cx="5851525" cy="4321176"/>
          </a:xfrm>
        </p:spPr>
        <p:txBody>
          <a:bodyPr lIns="99034" tIns="49516" rIns="99034" bIns="49516"/>
          <a:lstStyle/>
          <a:p>
            <a:r>
              <a:rPr lang="en-US" sz="2000"/>
              <a:t>Cloud applications are the key global opportunity for developers during next four years</a:t>
            </a:r>
          </a:p>
          <a:p>
            <a:pPr lvl="1"/>
            <a:r>
              <a:rPr lang="en-US" sz="1800"/>
              <a:t>2009: $8.5 billion</a:t>
            </a:r>
          </a:p>
          <a:p>
            <a:pPr lvl="1"/>
            <a:r>
              <a:rPr lang="en-US" sz="1800"/>
              <a:t>2013: $16.8 billion</a:t>
            </a:r>
          </a:p>
          <a:p>
            <a:endParaRPr lang="en-US"/>
          </a:p>
        </p:txBody>
      </p:sp>
    </p:spTree>
    <p:extLst>
      <p:ext uri="{BB962C8B-B14F-4D97-AF65-F5344CB8AC3E}">
        <p14:creationId xmlns:p14="http://schemas.microsoft.com/office/powerpoint/2010/main" val="351567412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75ACF84-BAE3-463F-B154-1DC6066933DB}" type="slidenum">
              <a:rPr lang="en-US" altLang="zh-CN"/>
              <a:pPr/>
              <a:t>55</a:t>
            </a:fld>
            <a:endParaRPr lang="en-US" altLang="zh-CN"/>
          </a:p>
        </p:txBody>
      </p:sp>
      <p:sp>
        <p:nvSpPr>
          <p:cNvPr id="1647618" name="Rectangle 2"/>
          <p:cNvSpPr>
            <a:spLocks noGrp="1" noRot="1" noChangeAspect="1" noChangeArrowheads="1" noTextEdit="1"/>
          </p:cNvSpPr>
          <p:nvPr>
            <p:ph type="sldImg"/>
          </p:nvPr>
        </p:nvSpPr>
        <p:spPr>
          <a:xfrm>
            <a:off x="1258888" y="720725"/>
            <a:ext cx="4799012" cy="3598863"/>
          </a:xfrm>
          <a:ln/>
        </p:spPr>
      </p:sp>
      <p:sp>
        <p:nvSpPr>
          <p:cNvPr id="1647619" name="Rectangle 3"/>
          <p:cNvSpPr>
            <a:spLocks noGrp="1" noChangeArrowheads="1"/>
          </p:cNvSpPr>
          <p:nvPr>
            <p:ph type="body" idx="1"/>
          </p:nvPr>
        </p:nvSpPr>
        <p:spPr>
          <a:xfrm>
            <a:off x="731839" y="4559301"/>
            <a:ext cx="5851525" cy="4321176"/>
          </a:xfrm>
        </p:spPr>
        <p:txBody>
          <a:bodyPr lIns="99034" tIns="49516" rIns="99034" bIns="49516"/>
          <a:lstStyle/>
          <a:p>
            <a:r>
              <a:rPr lang="en-US" sz="2000"/>
              <a:t>Cloud applications are the key global opportunity for developers during next four years</a:t>
            </a:r>
          </a:p>
          <a:p>
            <a:pPr lvl="1"/>
            <a:r>
              <a:rPr lang="en-US" sz="1800"/>
              <a:t>2009: $8.5 billion</a:t>
            </a:r>
          </a:p>
          <a:p>
            <a:pPr lvl="1"/>
            <a:r>
              <a:rPr lang="en-US" sz="1800"/>
              <a:t>2013: $16.8 billion</a:t>
            </a:r>
          </a:p>
          <a:p>
            <a:endParaRPr lang="en-US"/>
          </a:p>
        </p:txBody>
      </p:sp>
    </p:spTree>
    <p:extLst>
      <p:ext uri="{BB962C8B-B14F-4D97-AF65-F5344CB8AC3E}">
        <p14:creationId xmlns:p14="http://schemas.microsoft.com/office/powerpoint/2010/main" val="194599981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75ACF84-BAE3-463F-B154-1DC6066933DB}" type="slidenum">
              <a:rPr lang="en-US" altLang="zh-CN"/>
              <a:pPr/>
              <a:t>56</a:t>
            </a:fld>
            <a:endParaRPr lang="en-US" altLang="zh-CN"/>
          </a:p>
        </p:txBody>
      </p:sp>
      <p:sp>
        <p:nvSpPr>
          <p:cNvPr id="1647618" name="Rectangle 2"/>
          <p:cNvSpPr>
            <a:spLocks noGrp="1" noRot="1" noChangeAspect="1" noChangeArrowheads="1" noTextEdit="1"/>
          </p:cNvSpPr>
          <p:nvPr>
            <p:ph type="sldImg"/>
          </p:nvPr>
        </p:nvSpPr>
        <p:spPr>
          <a:xfrm>
            <a:off x="1258888" y="720725"/>
            <a:ext cx="4799012" cy="3598863"/>
          </a:xfrm>
          <a:ln/>
        </p:spPr>
      </p:sp>
      <p:sp>
        <p:nvSpPr>
          <p:cNvPr id="1647619" name="Rectangle 3"/>
          <p:cNvSpPr>
            <a:spLocks noGrp="1" noChangeArrowheads="1"/>
          </p:cNvSpPr>
          <p:nvPr>
            <p:ph type="body" idx="1"/>
          </p:nvPr>
        </p:nvSpPr>
        <p:spPr>
          <a:xfrm>
            <a:off x="731839" y="4559301"/>
            <a:ext cx="5851525" cy="4321176"/>
          </a:xfrm>
        </p:spPr>
        <p:txBody>
          <a:bodyPr lIns="99034" tIns="49516" rIns="99034" bIns="49516"/>
          <a:lstStyle/>
          <a:p>
            <a:r>
              <a:rPr lang="en-US" sz="2000"/>
              <a:t>Cloud applications are the key global opportunity for developers during next four years</a:t>
            </a:r>
          </a:p>
          <a:p>
            <a:pPr lvl="1"/>
            <a:r>
              <a:rPr lang="en-US" sz="1800"/>
              <a:t>2009: $8.5 billion</a:t>
            </a:r>
          </a:p>
          <a:p>
            <a:pPr lvl="1"/>
            <a:r>
              <a:rPr lang="en-US" sz="1800"/>
              <a:t>2013: $16.8 billion</a:t>
            </a:r>
          </a:p>
          <a:p>
            <a:endParaRPr lang="en-US"/>
          </a:p>
        </p:txBody>
      </p:sp>
    </p:spTree>
    <p:extLst>
      <p:ext uri="{BB962C8B-B14F-4D97-AF65-F5344CB8AC3E}">
        <p14:creationId xmlns:p14="http://schemas.microsoft.com/office/powerpoint/2010/main" val="31475849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7BABDC7-1A93-4C96-A422-94BECECDAE9C}" type="slidenum">
              <a:rPr lang="en-US" altLang="zh-CN"/>
              <a:pPr/>
              <a:t>62</a:t>
            </a:fld>
            <a:endParaRPr lang="en-US" altLang="zh-CN"/>
          </a:p>
        </p:txBody>
      </p:sp>
      <p:sp>
        <p:nvSpPr>
          <p:cNvPr id="1643522" name="Rectangle 2"/>
          <p:cNvSpPr>
            <a:spLocks noGrp="1" noRot="1" noChangeAspect="1" noChangeArrowheads="1" noTextEdit="1"/>
          </p:cNvSpPr>
          <p:nvPr>
            <p:ph type="sldImg"/>
          </p:nvPr>
        </p:nvSpPr>
        <p:spPr>
          <a:xfrm>
            <a:off x="1258888" y="720725"/>
            <a:ext cx="4799012" cy="3598863"/>
          </a:xfrm>
          <a:ln/>
        </p:spPr>
      </p:sp>
      <p:sp>
        <p:nvSpPr>
          <p:cNvPr id="1643523" name="Rectangle 3"/>
          <p:cNvSpPr>
            <a:spLocks noGrp="1" noChangeArrowheads="1"/>
          </p:cNvSpPr>
          <p:nvPr>
            <p:ph type="body" idx="1"/>
          </p:nvPr>
        </p:nvSpPr>
        <p:spPr>
          <a:xfrm>
            <a:off x="731839" y="4559301"/>
            <a:ext cx="5851525" cy="4321176"/>
          </a:xfrm>
        </p:spPr>
        <p:txBody>
          <a:bodyPr lIns="99024" tIns="49511" rIns="99024" bIns="49511"/>
          <a:lstStyle/>
          <a:p>
            <a:r>
              <a:rPr lang="en-US" sz="2000"/>
              <a:t>Cloud applications are the key global opportunity for developers during next four years</a:t>
            </a:r>
          </a:p>
          <a:p>
            <a:pPr lvl="1"/>
            <a:r>
              <a:rPr lang="en-US" sz="1800"/>
              <a:t>2009: $8.5 billion</a:t>
            </a:r>
          </a:p>
          <a:p>
            <a:pPr lvl="1"/>
            <a:r>
              <a:rPr lang="en-US" sz="1800"/>
              <a:t>2013: $16.8 billion</a:t>
            </a:r>
          </a:p>
          <a:p>
            <a:endParaRPr lang="en-US"/>
          </a:p>
        </p:txBody>
      </p:sp>
    </p:spTree>
    <p:extLst>
      <p:ext uri="{BB962C8B-B14F-4D97-AF65-F5344CB8AC3E}">
        <p14:creationId xmlns:p14="http://schemas.microsoft.com/office/powerpoint/2010/main" val="307390312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380BD97-042A-4B69-B42C-4C6EE18D5810}" type="slidenum">
              <a:rPr lang="en-US" altLang="zh-CN"/>
              <a:pPr/>
              <a:t>63</a:t>
            </a:fld>
            <a:endParaRPr lang="en-US" altLang="zh-CN"/>
          </a:p>
        </p:txBody>
      </p:sp>
      <p:sp>
        <p:nvSpPr>
          <p:cNvPr id="1632258" name="Rectangle 2"/>
          <p:cNvSpPr>
            <a:spLocks noGrp="1" noRot="1" noChangeAspect="1" noChangeArrowheads="1" noTextEdit="1"/>
          </p:cNvSpPr>
          <p:nvPr>
            <p:ph type="sldImg"/>
          </p:nvPr>
        </p:nvSpPr>
        <p:spPr>
          <a:xfrm>
            <a:off x="1258888" y="720725"/>
            <a:ext cx="4797425" cy="3598863"/>
          </a:xfrm>
          <a:ln/>
        </p:spPr>
      </p:sp>
      <p:sp>
        <p:nvSpPr>
          <p:cNvPr id="1632259" name="Rectangle 3"/>
          <p:cNvSpPr>
            <a:spLocks noGrp="1" noChangeArrowheads="1"/>
          </p:cNvSpPr>
          <p:nvPr>
            <p:ph type="body" idx="1"/>
          </p:nvPr>
        </p:nvSpPr>
        <p:spPr>
          <a:xfrm>
            <a:off x="731194" y="4560088"/>
            <a:ext cx="5852814" cy="4320317"/>
          </a:xfrm>
        </p:spPr>
        <p:txBody>
          <a:bodyPr lIns="99034" tIns="49516" rIns="99034" bIns="49516"/>
          <a:lstStyle/>
          <a:p>
            <a:r>
              <a:rPr lang="en-US" sz="2000"/>
              <a:t>Cloud applications are the key global opportunity for developers during next four years</a:t>
            </a:r>
          </a:p>
          <a:p>
            <a:pPr lvl="1"/>
            <a:r>
              <a:rPr lang="en-US" sz="1800"/>
              <a:t>2009: $8.5 billion</a:t>
            </a:r>
          </a:p>
          <a:p>
            <a:pPr lvl="1"/>
            <a:r>
              <a:rPr lang="en-US" sz="1800"/>
              <a:t>2013: $16.8 billion</a:t>
            </a:r>
          </a:p>
          <a:p>
            <a:endParaRPr lang="en-US"/>
          </a:p>
        </p:txBody>
      </p:sp>
    </p:spTree>
    <p:extLst>
      <p:ext uri="{BB962C8B-B14F-4D97-AF65-F5344CB8AC3E}">
        <p14:creationId xmlns:p14="http://schemas.microsoft.com/office/powerpoint/2010/main" val="316174232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7BABDC7-1A93-4C96-A422-94BECECDAE9C}" type="slidenum">
              <a:rPr lang="en-US" altLang="zh-CN"/>
              <a:pPr/>
              <a:t>64</a:t>
            </a:fld>
            <a:endParaRPr lang="en-US" altLang="zh-CN"/>
          </a:p>
        </p:txBody>
      </p:sp>
      <p:sp>
        <p:nvSpPr>
          <p:cNvPr id="1643522" name="Rectangle 2"/>
          <p:cNvSpPr>
            <a:spLocks noGrp="1" noRot="1" noChangeAspect="1" noChangeArrowheads="1" noTextEdit="1"/>
          </p:cNvSpPr>
          <p:nvPr>
            <p:ph type="sldImg"/>
          </p:nvPr>
        </p:nvSpPr>
        <p:spPr>
          <a:xfrm>
            <a:off x="1258888" y="720725"/>
            <a:ext cx="4799012" cy="3598863"/>
          </a:xfrm>
          <a:ln/>
        </p:spPr>
      </p:sp>
      <p:sp>
        <p:nvSpPr>
          <p:cNvPr id="1643523" name="Rectangle 3"/>
          <p:cNvSpPr>
            <a:spLocks noGrp="1" noChangeArrowheads="1"/>
          </p:cNvSpPr>
          <p:nvPr>
            <p:ph type="body" idx="1"/>
          </p:nvPr>
        </p:nvSpPr>
        <p:spPr>
          <a:xfrm>
            <a:off x="731839" y="4559301"/>
            <a:ext cx="5851525" cy="4321176"/>
          </a:xfrm>
        </p:spPr>
        <p:txBody>
          <a:bodyPr lIns="99024" tIns="49511" rIns="99024" bIns="49511"/>
          <a:lstStyle/>
          <a:p>
            <a:r>
              <a:rPr lang="en-US" sz="2000"/>
              <a:t>Cloud applications are the key global opportunity for developers during next four years</a:t>
            </a:r>
          </a:p>
          <a:p>
            <a:pPr lvl="1"/>
            <a:r>
              <a:rPr lang="en-US" sz="1800"/>
              <a:t>2009: $8.5 billion</a:t>
            </a:r>
          </a:p>
          <a:p>
            <a:pPr lvl="1"/>
            <a:r>
              <a:rPr lang="en-US" sz="1800"/>
              <a:t>2013: $16.8 billion</a:t>
            </a:r>
          </a:p>
          <a:p>
            <a:endParaRPr lang="en-US"/>
          </a:p>
        </p:txBody>
      </p:sp>
    </p:spTree>
    <p:extLst>
      <p:ext uri="{BB962C8B-B14F-4D97-AF65-F5344CB8AC3E}">
        <p14:creationId xmlns:p14="http://schemas.microsoft.com/office/powerpoint/2010/main" val="307390312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614B7D4-7CA7-431A-A6AA-861E796E6EA7}" type="slidenum">
              <a:rPr lang="en-US" altLang="zh-CN"/>
              <a:pPr/>
              <a:t>65</a:t>
            </a:fld>
            <a:endParaRPr lang="en-US" altLang="zh-CN"/>
          </a:p>
        </p:txBody>
      </p:sp>
      <p:sp>
        <p:nvSpPr>
          <p:cNvPr id="1651714" name="Rectangle 2"/>
          <p:cNvSpPr>
            <a:spLocks noGrp="1" noRot="1" noChangeAspect="1" noChangeArrowheads="1" noTextEdit="1"/>
          </p:cNvSpPr>
          <p:nvPr>
            <p:ph type="sldImg"/>
          </p:nvPr>
        </p:nvSpPr>
        <p:spPr>
          <a:xfrm>
            <a:off x="1258888" y="720725"/>
            <a:ext cx="4799012" cy="3598863"/>
          </a:xfrm>
          <a:ln/>
        </p:spPr>
      </p:sp>
      <p:sp>
        <p:nvSpPr>
          <p:cNvPr id="1651715" name="Rectangle 3"/>
          <p:cNvSpPr>
            <a:spLocks noGrp="1" noChangeArrowheads="1"/>
          </p:cNvSpPr>
          <p:nvPr>
            <p:ph type="body" idx="1"/>
          </p:nvPr>
        </p:nvSpPr>
        <p:spPr>
          <a:xfrm>
            <a:off x="731839" y="4559301"/>
            <a:ext cx="5851525" cy="4321176"/>
          </a:xfrm>
        </p:spPr>
        <p:txBody>
          <a:bodyPr lIns="99034" tIns="49516" rIns="99034" bIns="49516"/>
          <a:lstStyle/>
          <a:p>
            <a:r>
              <a:rPr lang="en-US" sz="2000"/>
              <a:t>Cloud applications are the key global opportunity for developers during next four years</a:t>
            </a:r>
          </a:p>
          <a:p>
            <a:pPr lvl="1"/>
            <a:r>
              <a:rPr lang="en-US" sz="1800"/>
              <a:t>2009: $8.5 billion</a:t>
            </a:r>
          </a:p>
          <a:p>
            <a:pPr lvl="1"/>
            <a:r>
              <a:rPr lang="en-US" sz="1800"/>
              <a:t>2013: $16.8 billion</a:t>
            </a:r>
          </a:p>
          <a:p>
            <a:endParaRPr lang="en-US"/>
          </a:p>
        </p:txBody>
      </p:sp>
    </p:spTree>
    <p:extLst>
      <p:ext uri="{BB962C8B-B14F-4D97-AF65-F5344CB8AC3E}">
        <p14:creationId xmlns:p14="http://schemas.microsoft.com/office/powerpoint/2010/main" val="329660144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7BABDC7-1A93-4C96-A422-94BECECDAE9C}" type="slidenum">
              <a:rPr lang="en-US" altLang="zh-CN"/>
              <a:pPr/>
              <a:t>68</a:t>
            </a:fld>
            <a:endParaRPr lang="en-US" altLang="zh-CN"/>
          </a:p>
        </p:txBody>
      </p:sp>
      <p:sp>
        <p:nvSpPr>
          <p:cNvPr id="1643522" name="Rectangle 2"/>
          <p:cNvSpPr>
            <a:spLocks noGrp="1" noRot="1" noChangeAspect="1" noChangeArrowheads="1" noTextEdit="1"/>
          </p:cNvSpPr>
          <p:nvPr>
            <p:ph type="sldImg"/>
          </p:nvPr>
        </p:nvSpPr>
        <p:spPr>
          <a:xfrm>
            <a:off x="1258888" y="720725"/>
            <a:ext cx="4799012" cy="3598863"/>
          </a:xfrm>
          <a:ln/>
        </p:spPr>
      </p:sp>
      <p:sp>
        <p:nvSpPr>
          <p:cNvPr id="1643523" name="Rectangle 3"/>
          <p:cNvSpPr>
            <a:spLocks noGrp="1" noChangeArrowheads="1"/>
          </p:cNvSpPr>
          <p:nvPr>
            <p:ph type="body" idx="1"/>
          </p:nvPr>
        </p:nvSpPr>
        <p:spPr>
          <a:xfrm>
            <a:off x="731839" y="4559301"/>
            <a:ext cx="5851525" cy="4321176"/>
          </a:xfrm>
        </p:spPr>
        <p:txBody>
          <a:bodyPr lIns="99024" tIns="49511" rIns="99024" bIns="49511"/>
          <a:lstStyle/>
          <a:p>
            <a:r>
              <a:rPr lang="en-US" sz="2000"/>
              <a:t>Cloud applications are the key global opportunity for developers during next four years</a:t>
            </a:r>
          </a:p>
          <a:p>
            <a:pPr lvl="1"/>
            <a:r>
              <a:rPr lang="en-US" sz="1800"/>
              <a:t>2009: $8.5 billion</a:t>
            </a:r>
          </a:p>
          <a:p>
            <a:pPr lvl="1"/>
            <a:r>
              <a:rPr lang="en-US" sz="1800"/>
              <a:t>2013: $16.8 billion</a:t>
            </a:r>
          </a:p>
          <a:p>
            <a:endParaRPr lang="en-US"/>
          </a:p>
        </p:txBody>
      </p:sp>
    </p:spTree>
    <p:extLst>
      <p:ext uri="{BB962C8B-B14F-4D97-AF65-F5344CB8AC3E}">
        <p14:creationId xmlns:p14="http://schemas.microsoft.com/office/powerpoint/2010/main" val="307390312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7BABDC7-1A93-4C96-A422-94BECECDAE9C}" type="slidenum">
              <a:rPr lang="en-US" altLang="zh-CN"/>
              <a:pPr/>
              <a:t>69</a:t>
            </a:fld>
            <a:endParaRPr lang="en-US" altLang="zh-CN"/>
          </a:p>
        </p:txBody>
      </p:sp>
      <p:sp>
        <p:nvSpPr>
          <p:cNvPr id="1643522" name="Rectangle 2"/>
          <p:cNvSpPr>
            <a:spLocks noGrp="1" noRot="1" noChangeAspect="1" noChangeArrowheads="1" noTextEdit="1"/>
          </p:cNvSpPr>
          <p:nvPr>
            <p:ph type="sldImg"/>
          </p:nvPr>
        </p:nvSpPr>
        <p:spPr>
          <a:xfrm>
            <a:off x="1258888" y="720725"/>
            <a:ext cx="4799012" cy="3598863"/>
          </a:xfrm>
          <a:ln/>
        </p:spPr>
      </p:sp>
      <p:sp>
        <p:nvSpPr>
          <p:cNvPr id="1643523" name="Rectangle 3"/>
          <p:cNvSpPr>
            <a:spLocks noGrp="1" noChangeArrowheads="1"/>
          </p:cNvSpPr>
          <p:nvPr>
            <p:ph type="body" idx="1"/>
          </p:nvPr>
        </p:nvSpPr>
        <p:spPr>
          <a:xfrm>
            <a:off x="731839" y="4559301"/>
            <a:ext cx="5851525" cy="4321176"/>
          </a:xfrm>
        </p:spPr>
        <p:txBody>
          <a:bodyPr lIns="99024" tIns="49511" rIns="99024" bIns="49511"/>
          <a:lstStyle/>
          <a:p>
            <a:r>
              <a:rPr lang="en-US" sz="2000"/>
              <a:t>Cloud applications are the key global opportunity for developers during next four years</a:t>
            </a:r>
          </a:p>
          <a:p>
            <a:pPr lvl="1"/>
            <a:r>
              <a:rPr lang="en-US" sz="1800"/>
              <a:t>2009: $8.5 billion</a:t>
            </a:r>
          </a:p>
          <a:p>
            <a:pPr lvl="1"/>
            <a:r>
              <a:rPr lang="en-US" sz="1800"/>
              <a:t>2013: $16.8 billion</a:t>
            </a:r>
          </a:p>
          <a:p>
            <a:endParaRPr lang="en-US"/>
          </a:p>
        </p:txBody>
      </p:sp>
    </p:spTree>
    <p:extLst>
      <p:ext uri="{BB962C8B-B14F-4D97-AF65-F5344CB8AC3E}">
        <p14:creationId xmlns:p14="http://schemas.microsoft.com/office/powerpoint/2010/main" val="30739031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A520752-0742-4FD6-8ED9-F4A54D74130F}" type="slidenum">
              <a:rPr lang="en-US" altLang="zh-CN"/>
              <a:pPr/>
              <a:t>11</a:t>
            </a:fld>
            <a:endParaRPr lang="en-US" altLang="zh-CN"/>
          </a:p>
        </p:txBody>
      </p:sp>
      <p:sp>
        <p:nvSpPr>
          <p:cNvPr id="1635330" name="Rectangle 2"/>
          <p:cNvSpPr>
            <a:spLocks noGrp="1" noRot="1" noChangeAspect="1" noChangeArrowheads="1" noTextEdit="1"/>
          </p:cNvSpPr>
          <p:nvPr>
            <p:ph type="sldImg"/>
          </p:nvPr>
        </p:nvSpPr>
        <p:spPr>
          <a:xfrm>
            <a:off x="1258888" y="720725"/>
            <a:ext cx="4799012" cy="3598863"/>
          </a:xfrm>
          <a:ln/>
        </p:spPr>
      </p:sp>
      <p:sp>
        <p:nvSpPr>
          <p:cNvPr id="1635331" name="Rectangle 3"/>
          <p:cNvSpPr>
            <a:spLocks noGrp="1" noChangeArrowheads="1"/>
          </p:cNvSpPr>
          <p:nvPr>
            <p:ph type="body" idx="1"/>
          </p:nvPr>
        </p:nvSpPr>
        <p:spPr>
          <a:xfrm>
            <a:off x="731839" y="4559301"/>
            <a:ext cx="5851525" cy="4321176"/>
          </a:xfrm>
        </p:spPr>
        <p:txBody>
          <a:bodyPr lIns="99024" tIns="49511" rIns="99024" bIns="49511"/>
          <a:lstStyle/>
          <a:p>
            <a:r>
              <a:rPr lang="en-US" sz="2000"/>
              <a:t>Cloud applications are the key global opportunity for developers during next four years</a:t>
            </a:r>
          </a:p>
          <a:p>
            <a:pPr lvl="1"/>
            <a:r>
              <a:rPr lang="en-US" sz="1800"/>
              <a:t>2009: $8.5 billion</a:t>
            </a:r>
          </a:p>
          <a:p>
            <a:pPr lvl="1"/>
            <a:r>
              <a:rPr lang="en-US" sz="1800"/>
              <a:t>2013: $16.8 billion</a:t>
            </a:r>
          </a:p>
          <a:p>
            <a:endParaRPr lang="en-US"/>
          </a:p>
        </p:txBody>
      </p:sp>
    </p:spTree>
    <p:extLst>
      <p:ext uri="{BB962C8B-B14F-4D97-AF65-F5344CB8AC3E}">
        <p14:creationId xmlns:p14="http://schemas.microsoft.com/office/powerpoint/2010/main" val="201757653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7BABDC7-1A93-4C96-A422-94BECECDAE9C}" type="slidenum">
              <a:rPr lang="en-US" altLang="zh-CN"/>
              <a:pPr/>
              <a:t>70</a:t>
            </a:fld>
            <a:endParaRPr lang="en-US" altLang="zh-CN"/>
          </a:p>
        </p:txBody>
      </p:sp>
      <p:sp>
        <p:nvSpPr>
          <p:cNvPr id="1643522" name="Rectangle 2"/>
          <p:cNvSpPr>
            <a:spLocks noGrp="1" noRot="1" noChangeAspect="1" noChangeArrowheads="1" noTextEdit="1"/>
          </p:cNvSpPr>
          <p:nvPr>
            <p:ph type="sldImg"/>
          </p:nvPr>
        </p:nvSpPr>
        <p:spPr>
          <a:xfrm>
            <a:off x="1258888" y="720725"/>
            <a:ext cx="4799012" cy="3598863"/>
          </a:xfrm>
          <a:ln/>
        </p:spPr>
      </p:sp>
      <p:sp>
        <p:nvSpPr>
          <p:cNvPr id="1643523" name="Rectangle 3"/>
          <p:cNvSpPr>
            <a:spLocks noGrp="1" noChangeArrowheads="1"/>
          </p:cNvSpPr>
          <p:nvPr>
            <p:ph type="body" idx="1"/>
          </p:nvPr>
        </p:nvSpPr>
        <p:spPr>
          <a:xfrm>
            <a:off x="731839" y="4559301"/>
            <a:ext cx="5851525" cy="4321176"/>
          </a:xfrm>
        </p:spPr>
        <p:txBody>
          <a:bodyPr lIns="99024" tIns="49511" rIns="99024" bIns="49511"/>
          <a:lstStyle/>
          <a:p>
            <a:r>
              <a:rPr lang="en-US" sz="2000"/>
              <a:t>Cloud applications are the key global opportunity for developers during next four years</a:t>
            </a:r>
          </a:p>
          <a:p>
            <a:pPr lvl="1"/>
            <a:r>
              <a:rPr lang="en-US" sz="1800"/>
              <a:t>2009: $8.5 billion</a:t>
            </a:r>
          </a:p>
          <a:p>
            <a:pPr lvl="1"/>
            <a:r>
              <a:rPr lang="en-US" sz="1800"/>
              <a:t>2013: $16.8 billion</a:t>
            </a:r>
          </a:p>
          <a:p>
            <a:endParaRPr lang="en-US"/>
          </a:p>
        </p:txBody>
      </p:sp>
    </p:spTree>
    <p:extLst>
      <p:ext uri="{BB962C8B-B14F-4D97-AF65-F5344CB8AC3E}">
        <p14:creationId xmlns:p14="http://schemas.microsoft.com/office/powerpoint/2010/main" val="307390312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7BABDC7-1A93-4C96-A422-94BECECDAE9C}" type="slidenum">
              <a:rPr lang="en-US" altLang="zh-CN"/>
              <a:pPr/>
              <a:t>71</a:t>
            </a:fld>
            <a:endParaRPr lang="en-US" altLang="zh-CN"/>
          </a:p>
        </p:txBody>
      </p:sp>
      <p:sp>
        <p:nvSpPr>
          <p:cNvPr id="1643522" name="Rectangle 2"/>
          <p:cNvSpPr>
            <a:spLocks noGrp="1" noRot="1" noChangeAspect="1" noChangeArrowheads="1" noTextEdit="1"/>
          </p:cNvSpPr>
          <p:nvPr>
            <p:ph type="sldImg"/>
          </p:nvPr>
        </p:nvSpPr>
        <p:spPr>
          <a:xfrm>
            <a:off x="1258888" y="720725"/>
            <a:ext cx="4799012" cy="3598863"/>
          </a:xfrm>
          <a:ln/>
        </p:spPr>
      </p:sp>
      <p:sp>
        <p:nvSpPr>
          <p:cNvPr id="1643523" name="Rectangle 3"/>
          <p:cNvSpPr>
            <a:spLocks noGrp="1" noChangeArrowheads="1"/>
          </p:cNvSpPr>
          <p:nvPr>
            <p:ph type="body" idx="1"/>
          </p:nvPr>
        </p:nvSpPr>
        <p:spPr>
          <a:xfrm>
            <a:off x="731839" y="4559301"/>
            <a:ext cx="5851525" cy="4321176"/>
          </a:xfrm>
        </p:spPr>
        <p:txBody>
          <a:bodyPr lIns="99024" tIns="49511" rIns="99024" bIns="49511"/>
          <a:lstStyle/>
          <a:p>
            <a:r>
              <a:rPr lang="en-US" sz="2000"/>
              <a:t>Cloud applications are the key global opportunity for developers during next four years</a:t>
            </a:r>
          </a:p>
          <a:p>
            <a:pPr lvl="1"/>
            <a:r>
              <a:rPr lang="en-US" sz="1800"/>
              <a:t>2009: $8.5 billion</a:t>
            </a:r>
          </a:p>
          <a:p>
            <a:pPr lvl="1"/>
            <a:r>
              <a:rPr lang="en-US" sz="1800"/>
              <a:t>2013: $16.8 billion</a:t>
            </a:r>
          </a:p>
          <a:p>
            <a:endParaRPr lang="en-US"/>
          </a:p>
        </p:txBody>
      </p:sp>
    </p:spTree>
    <p:extLst>
      <p:ext uri="{BB962C8B-B14F-4D97-AF65-F5344CB8AC3E}">
        <p14:creationId xmlns:p14="http://schemas.microsoft.com/office/powerpoint/2010/main" val="307390312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7BABDC7-1A93-4C96-A422-94BECECDAE9C}" type="slidenum">
              <a:rPr lang="en-US" altLang="zh-CN"/>
              <a:pPr/>
              <a:t>72</a:t>
            </a:fld>
            <a:endParaRPr lang="en-US" altLang="zh-CN"/>
          </a:p>
        </p:txBody>
      </p:sp>
      <p:sp>
        <p:nvSpPr>
          <p:cNvPr id="1643522" name="Rectangle 2"/>
          <p:cNvSpPr>
            <a:spLocks noGrp="1" noRot="1" noChangeAspect="1" noChangeArrowheads="1" noTextEdit="1"/>
          </p:cNvSpPr>
          <p:nvPr>
            <p:ph type="sldImg"/>
          </p:nvPr>
        </p:nvSpPr>
        <p:spPr>
          <a:xfrm>
            <a:off x="1258888" y="720725"/>
            <a:ext cx="4799012" cy="3598863"/>
          </a:xfrm>
          <a:ln/>
        </p:spPr>
      </p:sp>
      <p:sp>
        <p:nvSpPr>
          <p:cNvPr id="1643523" name="Rectangle 3"/>
          <p:cNvSpPr>
            <a:spLocks noGrp="1" noChangeArrowheads="1"/>
          </p:cNvSpPr>
          <p:nvPr>
            <p:ph type="body" idx="1"/>
          </p:nvPr>
        </p:nvSpPr>
        <p:spPr>
          <a:xfrm>
            <a:off x="731839" y="4559301"/>
            <a:ext cx="5851525" cy="4321176"/>
          </a:xfrm>
        </p:spPr>
        <p:txBody>
          <a:bodyPr lIns="99024" tIns="49511" rIns="99024" bIns="49511"/>
          <a:lstStyle/>
          <a:p>
            <a:r>
              <a:rPr lang="en-US" sz="2000"/>
              <a:t>Cloud applications are the key global opportunity for developers during next four years</a:t>
            </a:r>
          </a:p>
          <a:p>
            <a:pPr lvl="1"/>
            <a:r>
              <a:rPr lang="en-US" sz="1800"/>
              <a:t>2009: $8.5 billion</a:t>
            </a:r>
          </a:p>
          <a:p>
            <a:pPr lvl="1"/>
            <a:r>
              <a:rPr lang="en-US" sz="1800"/>
              <a:t>2013: $16.8 billion</a:t>
            </a:r>
          </a:p>
          <a:p>
            <a:endParaRPr lang="en-US"/>
          </a:p>
        </p:txBody>
      </p:sp>
    </p:spTree>
    <p:extLst>
      <p:ext uri="{BB962C8B-B14F-4D97-AF65-F5344CB8AC3E}">
        <p14:creationId xmlns:p14="http://schemas.microsoft.com/office/powerpoint/2010/main" val="307390312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7BABDC7-1A93-4C96-A422-94BECECDAE9C}" type="slidenum">
              <a:rPr lang="en-US" altLang="zh-CN"/>
              <a:pPr/>
              <a:t>73</a:t>
            </a:fld>
            <a:endParaRPr lang="en-US" altLang="zh-CN"/>
          </a:p>
        </p:txBody>
      </p:sp>
      <p:sp>
        <p:nvSpPr>
          <p:cNvPr id="1643522" name="Rectangle 2"/>
          <p:cNvSpPr>
            <a:spLocks noGrp="1" noRot="1" noChangeAspect="1" noChangeArrowheads="1" noTextEdit="1"/>
          </p:cNvSpPr>
          <p:nvPr>
            <p:ph type="sldImg"/>
          </p:nvPr>
        </p:nvSpPr>
        <p:spPr>
          <a:xfrm>
            <a:off x="1258888" y="720725"/>
            <a:ext cx="4799012" cy="3598863"/>
          </a:xfrm>
          <a:ln/>
        </p:spPr>
      </p:sp>
      <p:sp>
        <p:nvSpPr>
          <p:cNvPr id="1643523" name="Rectangle 3"/>
          <p:cNvSpPr>
            <a:spLocks noGrp="1" noChangeArrowheads="1"/>
          </p:cNvSpPr>
          <p:nvPr>
            <p:ph type="body" idx="1"/>
          </p:nvPr>
        </p:nvSpPr>
        <p:spPr>
          <a:xfrm>
            <a:off x="731839" y="4559301"/>
            <a:ext cx="5851525" cy="4321176"/>
          </a:xfrm>
        </p:spPr>
        <p:txBody>
          <a:bodyPr lIns="99024" tIns="49511" rIns="99024" bIns="49511"/>
          <a:lstStyle/>
          <a:p>
            <a:r>
              <a:rPr lang="en-US" sz="2000"/>
              <a:t>Cloud applications are the key global opportunity for developers during next four years</a:t>
            </a:r>
          </a:p>
          <a:p>
            <a:pPr lvl="1"/>
            <a:r>
              <a:rPr lang="en-US" sz="1800"/>
              <a:t>2009: $8.5 billion</a:t>
            </a:r>
          </a:p>
          <a:p>
            <a:pPr lvl="1"/>
            <a:r>
              <a:rPr lang="en-US" sz="1800"/>
              <a:t>2013: $16.8 billion</a:t>
            </a:r>
          </a:p>
          <a:p>
            <a:endParaRPr lang="en-US"/>
          </a:p>
        </p:txBody>
      </p:sp>
    </p:spTree>
    <p:extLst>
      <p:ext uri="{BB962C8B-B14F-4D97-AF65-F5344CB8AC3E}">
        <p14:creationId xmlns:p14="http://schemas.microsoft.com/office/powerpoint/2010/main" val="307390312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7BABDC7-1A93-4C96-A422-94BECECDAE9C}" type="slidenum">
              <a:rPr lang="en-US" altLang="zh-CN"/>
              <a:pPr/>
              <a:t>74</a:t>
            </a:fld>
            <a:endParaRPr lang="en-US" altLang="zh-CN"/>
          </a:p>
        </p:txBody>
      </p:sp>
      <p:sp>
        <p:nvSpPr>
          <p:cNvPr id="1643522" name="Rectangle 2"/>
          <p:cNvSpPr>
            <a:spLocks noGrp="1" noRot="1" noChangeAspect="1" noChangeArrowheads="1" noTextEdit="1"/>
          </p:cNvSpPr>
          <p:nvPr>
            <p:ph type="sldImg"/>
          </p:nvPr>
        </p:nvSpPr>
        <p:spPr>
          <a:xfrm>
            <a:off x="1258888" y="720725"/>
            <a:ext cx="4799012" cy="3598863"/>
          </a:xfrm>
          <a:ln/>
        </p:spPr>
      </p:sp>
      <p:sp>
        <p:nvSpPr>
          <p:cNvPr id="1643523" name="Rectangle 3"/>
          <p:cNvSpPr>
            <a:spLocks noGrp="1" noChangeArrowheads="1"/>
          </p:cNvSpPr>
          <p:nvPr>
            <p:ph type="body" idx="1"/>
          </p:nvPr>
        </p:nvSpPr>
        <p:spPr>
          <a:xfrm>
            <a:off x="731839" y="4559301"/>
            <a:ext cx="5851525" cy="4321176"/>
          </a:xfrm>
        </p:spPr>
        <p:txBody>
          <a:bodyPr lIns="99024" tIns="49511" rIns="99024" bIns="49511"/>
          <a:lstStyle/>
          <a:p>
            <a:r>
              <a:rPr lang="en-US" sz="2000"/>
              <a:t>Cloud applications are the key global opportunity for developers during next four years</a:t>
            </a:r>
          </a:p>
          <a:p>
            <a:pPr lvl="1"/>
            <a:r>
              <a:rPr lang="en-US" sz="1800"/>
              <a:t>2009: $8.5 billion</a:t>
            </a:r>
          </a:p>
          <a:p>
            <a:pPr lvl="1"/>
            <a:r>
              <a:rPr lang="en-US" sz="1800"/>
              <a:t>2013: $16.8 billion</a:t>
            </a:r>
          </a:p>
          <a:p>
            <a:endParaRPr lang="en-US"/>
          </a:p>
        </p:txBody>
      </p:sp>
    </p:spTree>
    <p:extLst>
      <p:ext uri="{BB962C8B-B14F-4D97-AF65-F5344CB8AC3E}">
        <p14:creationId xmlns:p14="http://schemas.microsoft.com/office/powerpoint/2010/main" val="307390312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7BABDC7-1A93-4C96-A422-94BECECDAE9C}" type="slidenum">
              <a:rPr lang="en-US" altLang="zh-CN"/>
              <a:pPr/>
              <a:t>75</a:t>
            </a:fld>
            <a:endParaRPr lang="en-US" altLang="zh-CN"/>
          </a:p>
        </p:txBody>
      </p:sp>
      <p:sp>
        <p:nvSpPr>
          <p:cNvPr id="1643522" name="Rectangle 2"/>
          <p:cNvSpPr>
            <a:spLocks noGrp="1" noRot="1" noChangeAspect="1" noChangeArrowheads="1" noTextEdit="1"/>
          </p:cNvSpPr>
          <p:nvPr>
            <p:ph type="sldImg"/>
          </p:nvPr>
        </p:nvSpPr>
        <p:spPr>
          <a:xfrm>
            <a:off x="1258888" y="720725"/>
            <a:ext cx="4799012" cy="3598863"/>
          </a:xfrm>
          <a:ln/>
        </p:spPr>
      </p:sp>
      <p:sp>
        <p:nvSpPr>
          <p:cNvPr id="1643523" name="Rectangle 3"/>
          <p:cNvSpPr>
            <a:spLocks noGrp="1" noChangeArrowheads="1"/>
          </p:cNvSpPr>
          <p:nvPr>
            <p:ph type="body" idx="1"/>
          </p:nvPr>
        </p:nvSpPr>
        <p:spPr>
          <a:xfrm>
            <a:off x="731839" y="4559301"/>
            <a:ext cx="5851525" cy="4321176"/>
          </a:xfrm>
        </p:spPr>
        <p:txBody>
          <a:bodyPr lIns="99024" tIns="49511" rIns="99024" bIns="49511"/>
          <a:lstStyle/>
          <a:p>
            <a:r>
              <a:rPr lang="en-US" sz="2000"/>
              <a:t>Cloud applications are the key global opportunity for developers during next four years</a:t>
            </a:r>
          </a:p>
          <a:p>
            <a:pPr lvl="1"/>
            <a:r>
              <a:rPr lang="en-US" sz="1800"/>
              <a:t>2009: $8.5 billion</a:t>
            </a:r>
          </a:p>
          <a:p>
            <a:pPr lvl="1"/>
            <a:r>
              <a:rPr lang="en-US" sz="1800"/>
              <a:t>2013: $16.8 billion</a:t>
            </a:r>
          </a:p>
          <a:p>
            <a:endParaRPr lang="en-US"/>
          </a:p>
        </p:txBody>
      </p:sp>
    </p:spTree>
    <p:extLst>
      <p:ext uri="{BB962C8B-B14F-4D97-AF65-F5344CB8AC3E}">
        <p14:creationId xmlns:p14="http://schemas.microsoft.com/office/powerpoint/2010/main" val="307390312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4722" name="Rectangle 2"/>
          <p:cNvSpPr>
            <a:spLocks noGrp="1" noRot="1" noChangeAspect="1" noChangeArrowheads="1" noTextEdit="1"/>
          </p:cNvSpPr>
          <p:nvPr>
            <p:ph type="sldImg"/>
          </p:nvPr>
        </p:nvSpPr>
        <p:spPr>
          <a:xfrm>
            <a:off x="1258888" y="722313"/>
            <a:ext cx="4797425" cy="3598862"/>
          </a:xfrm>
          <a:prstGeom prst="rect">
            <a:avLst/>
          </a:prstGeom>
          <a:noFill/>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sp>
      <p:sp>
        <p:nvSpPr>
          <p:cNvPr id="414723" name="Rectangle 3"/>
          <p:cNvSpPr>
            <a:spLocks noGrp="1" noChangeArrowheads="1"/>
          </p:cNvSpPr>
          <p:nvPr>
            <p:ph type="body" idx="1"/>
          </p:nvPr>
        </p:nvSpPr>
        <p:spPr>
          <a:xfrm>
            <a:off x="731841" y="4560888"/>
            <a:ext cx="5851525" cy="4319587"/>
          </a:xfrm>
          <a:prstGeom prst="rect">
            <a:avLst/>
          </a:prstGeom>
          <a:noFill/>
          <a:extLs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txBody>
          <a:bodyPr lIns="88419" tIns="44210" rIns="88419" bIns="44210"/>
          <a:lstStyle/>
          <a:p>
            <a:endParaRPr lang="en-US">
              <a:latin typeface="Times New Roman" pitchFamily="18" charset="0"/>
              <a:ea typeface="ＭＳ Ｐゴシック" pitchFamily="34" charset="-128"/>
            </a:endParaRPr>
          </a:p>
        </p:txBody>
      </p:sp>
    </p:spTree>
    <p:extLst>
      <p:ext uri="{BB962C8B-B14F-4D97-AF65-F5344CB8AC3E}">
        <p14:creationId xmlns:p14="http://schemas.microsoft.com/office/powerpoint/2010/main" val="82885998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7BABDC7-1A93-4C96-A422-94BECECDAE9C}" type="slidenum">
              <a:rPr lang="en-US" altLang="zh-CN"/>
              <a:pPr/>
              <a:t>77</a:t>
            </a:fld>
            <a:endParaRPr lang="en-US" altLang="zh-CN"/>
          </a:p>
        </p:txBody>
      </p:sp>
      <p:sp>
        <p:nvSpPr>
          <p:cNvPr id="1643522" name="Rectangle 2"/>
          <p:cNvSpPr>
            <a:spLocks noGrp="1" noRot="1" noChangeAspect="1" noChangeArrowheads="1" noTextEdit="1"/>
          </p:cNvSpPr>
          <p:nvPr>
            <p:ph type="sldImg"/>
          </p:nvPr>
        </p:nvSpPr>
        <p:spPr>
          <a:xfrm>
            <a:off x="1258888" y="720725"/>
            <a:ext cx="4799012" cy="3598863"/>
          </a:xfrm>
          <a:ln/>
        </p:spPr>
      </p:sp>
      <p:sp>
        <p:nvSpPr>
          <p:cNvPr id="1643523" name="Rectangle 3"/>
          <p:cNvSpPr>
            <a:spLocks noGrp="1" noChangeArrowheads="1"/>
          </p:cNvSpPr>
          <p:nvPr>
            <p:ph type="body" idx="1"/>
          </p:nvPr>
        </p:nvSpPr>
        <p:spPr>
          <a:xfrm>
            <a:off x="731839" y="4559301"/>
            <a:ext cx="5851525" cy="4321176"/>
          </a:xfrm>
        </p:spPr>
        <p:txBody>
          <a:bodyPr lIns="99024" tIns="49511" rIns="99024" bIns="49511"/>
          <a:lstStyle/>
          <a:p>
            <a:r>
              <a:rPr lang="en-US" sz="2000"/>
              <a:t>Cloud applications are the key global opportunity for developers during next four years</a:t>
            </a:r>
          </a:p>
          <a:p>
            <a:pPr lvl="1"/>
            <a:r>
              <a:rPr lang="en-US" sz="1800"/>
              <a:t>2009: $8.5 billion</a:t>
            </a:r>
          </a:p>
          <a:p>
            <a:pPr lvl="1"/>
            <a:r>
              <a:rPr lang="en-US" sz="1800"/>
              <a:t>2013: $16.8 billion</a:t>
            </a:r>
          </a:p>
          <a:p>
            <a:endParaRPr lang="en-US"/>
          </a:p>
        </p:txBody>
      </p:sp>
    </p:spTree>
    <p:extLst>
      <p:ext uri="{BB962C8B-B14F-4D97-AF65-F5344CB8AC3E}">
        <p14:creationId xmlns:p14="http://schemas.microsoft.com/office/powerpoint/2010/main" val="307390312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7BABDC7-1A93-4C96-A422-94BECECDAE9C}" type="slidenum">
              <a:rPr lang="en-US" altLang="zh-CN"/>
              <a:pPr/>
              <a:t>78</a:t>
            </a:fld>
            <a:endParaRPr lang="en-US" altLang="zh-CN"/>
          </a:p>
        </p:txBody>
      </p:sp>
      <p:sp>
        <p:nvSpPr>
          <p:cNvPr id="1643522" name="Rectangle 2"/>
          <p:cNvSpPr>
            <a:spLocks noGrp="1" noRot="1" noChangeAspect="1" noChangeArrowheads="1" noTextEdit="1"/>
          </p:cNvSpPr>
          <p:nvPr>
            <p:ph type="sldImg"/>
          </p:nvPr>
        </p:nvSpPr>
        <p:spPr>
          <a:xfrm>
            <a:off x="1258888" y="720725"/>
            <a:ext cx="4799012" cy="3598863"/>
          </a:xfrm>
          <a:ln/>
        </p:spPr>
      </p:sp>
      <p:sp>
        <p:nvSpPr>
          <p:cNvPr id="1643523" name="Rectangle 3"/>
          <p:cNvSpPr>
            <a:spLocks noGrp="1" noChangeArrowheads="1"/>
          </p:cNvSpPr>
          <p:nvPr>
            <p:ph type="body" idx="1"/>
          </p:nvPr>
        </p:nvSpPr>
        <p:spPr>
          <a:xfrm>
            <a:off x="731839" y="4559301"/>
            <a:ext cx="5851525" cy="4321176"/>
          </a:xfrm>
        </p:spPr>
        <p:txBody>
          <a:bodyPr lIns="99024" tIns="49511" rIns="99024" bIns="49511"/>
          <a:lstStyle/>
          <a:p>
            <a:r>
              <a:rPr lang="en-US" sz="2000"/>
              <a:t>Cloud applications are the key global opportunity for developers during next four years</a:t>
            </a:r>
          </a:p>
          <a:p>
            <a:pPr lvl="1"/>
            <a:r>
              <a:rPr lang="en-US" sz="1800"/>
              <a:t>2009: $8.5 billion</a:t>
            </a:r>
          </a:p>
          <a:p>
            <a:pPr lvl="1"/>
            <a:r>
              <a:rPr lang="en-US" sz="1800"/>
              <a:t>2013: $16.8 billion</a:t>
            </a:r>
          </a:p>
          <a:p>
            <a:endParaRPr lang="en-US"/>
          </a:p>
        </p:txBody>
      </p:sp>
    </p:spTree>
    <p:extLst>
      <p:ext uri="{BB962C8B-B14F-4D97-AF65-F5344CB8AC3E}">
        <p14:creationId xmlns:p14="http://schemas.microsoft.com/office/powerpoint/2010/main" val="307390312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3" name="Rectangle 2"/>
          <p:cNvSpPr>
            <a:spLocks noGrp="1" noRot="1" noChangeAspect="1" noChangeArrowheads="1" noTextEdit="1"/>
          </p:cNvSpPr>
          <p:nvPr>
            <p:ph type="sldImg"/>
          </p:nvPr>
        </p:nvSpPr>
        <p:spPr>
          <a:xfrm>
            <a:off x="1257300" y="720725"/>
            <a:ext cx="4800600" cy="3600450"/>
          </a:xfrm>
          <a:prstGeom prst="rect">
            <a:avLst/>
          </a:prstGeom>
          <a:noFill/>
          <a:extLs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sp>
      <p:sp>
        <p:nvSpPr>
          <p:cNvPr id="105474" name="Rectangle 3"/>
          <p:cNvSpPr>
            <a:spLocks noGrp="1" noChangeArrowheads="1"/>
          </p:cNvSpPr>
          <p:nvPr>
            <p:ph type="body" idx="1"/>
          </p:nvPr>
        </p:nvSpPr>
        <p:spPr>
          <a:xfrm>
            <a:off x="976315" y="4560892"/>
            <a:ext cx="5362575" cy="4319587"/>
          </a:xfrm>
          <a:prstGeom prst="rect">
            <a:avLst/>
          </a:prstGeom>
          <a:noFill/>
          <a:extLs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txBody>
          <a:bodyPr lIns="94471" tIns="47235" rIns="94471" bIns="47235"/>
          <a:lstStyle/>
          <a:p>
            <a:pPr eaLnBrk="1" hangingPunct="1"/>
            <a:endParaRPr lang="en-US">
              <a:ea typeface="MS PGothic" charset="0"/>
            </a:endParaRPr>
          </a:p>
        </p:txBody>
      </p:sp>
    </p:spTree>
    <p:extLst>
      <p:ext uri="{BB962C8B-B14F-4D97-AF65-F5344CB8AC3E}">
        <p14:creationId xmlns:p14="http://schemas.microsoft.com/office/powerpoint/2010/main" val="39093588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153D959-9EBC-494D-AC4E-2C376FC2CEE1}" type="slidenum">
              <a:rPr lang="en-US" altLang="zh-CN"/>
              <a:pPr/>
              <a:t>12</a:t>
            </a:fld>
            <a:endParaRPr lang="en-US" altLang="zh-CN"/>
          </a:p>
        </p:txBody>
      </p:sp>
      <p:sp>
        <p:nvSpPr>
          <p:cNvPr id="1637378" name="Rectangle 2"/>
          <p:cNvSpPr>
            <a:spLocks noGrp="1" noRot="1" noChangeAspect="1" noChangeArrowheads="1" noTextEdit="1"/>
          </p:cNvSpPr>
          <p:nvPr>
            <p:ph type="sldImg"/>
          </p:nvPr>
        </p:nvSpPr>
        <p:spPr>
          <a:xfrm>
            <a:off x="1258888" y="720725"/>
            <a:ext cx="4799012" cy="3598863"/>
          </a:xfrm>
          <a:ln/>
        </p:spPr>
      </p:sp>
      <p:sp>
        <p:nvSpPr>
          <p:cNvPr id="1637379" name="Rectangle 3"/>
          <p:cNvSpPr>
            <a:spLocks noGrp="1" noChangeArrowheads="1"/>
          </p:cNvSpPr>
          <p:nvPr>
            <p:ph type="body" idx="1"/>
          </p:nvPr>
        </p:nvSpPr>
        <p:spPr>
          <a:xfrm>
            <a:off x="731839" y="4559301"/>
            <a:ext cx="5851525" cy="4321176"/>
          </a:xfrm>
        </p:spPr>
        <p:txBody>
          <a:bodyPr lIns="99024" tIns="49511" rIns="99024" bIns="49511"/>
          <a:lstStyle/>
          <a:p>
            <a:r>
              <a:rPr lang="en-US" sz="2000"/>
              <a:t>Cloud applications are the key global opportunity for developers during next four years</a:t>
            </a:r>
          </a:p>
          <a:p>
            <a:pPr lvl="1"/>
            <a:r>
              <a:rPr lang="en-US" sz="1800"/>
              <a:t>2009: $8.5 billion</a:t>
            </a:r>
          </a:p>
          <a:p>
            <a:pPr lvl="1"/>
            <a:r>
              <a:rPr lang="en-US" sz="1800"/>
              <a:t>2013: $16.8 billion</a:t>
            </a:r>
          </a:p>
          <a:p>
            <a:endParaRPr lang="en-US"/>
          </a:p>
        </p:txBody>
      </p:sp>
    </p:spTree>
    <p:extLst>
      <p:ext uri="{BB962C8B-B14F-4D97-AF65-F5344CB8AC3E}">
        <p14:creationId xmlns:p14="http://schemas.microsoft.com/office/powerpoint/2010/main" val="24405712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7BABDC7-1A93-4C96-A422-94BECECDAE9C}" type="slidenum">
              <a:rPr lang="en-US" altLang="zh-CN"/>
              <a:pPr/>
              <a:t>80</a:t>
            </a:fld>
            <a:endParaRPr lang="en-US" altLang="zh-CN"/>
          </a:p>
        </p:txBody>
      </p:sp>
      <p:sp>
        <p:nvSpPr>
          <p:cNvPr id="1643522" name="Rectangle 2"/>
          <p:cNvSpPr>
            <a:spLocks noGrp="1" noRot="1" noChangeAspect="1" noChangeArrowheads="1" noTextEdit="1"/>
          </p:cNvSpPr>
          <p:nvPr>
            <p:ph type="sldImg"/>
          </p:nvPr>
        </p:nvSpPr>
        <p:spPr>
          <a:xfrm>
            <a:off x="1258888" y="720725"/>
            <a:ext cx="4799012" cy="3598863"/>
          </a:xfrm>
          <a:ln/>
        </p:spPr>
      </p:sp>
      <p:sp>
        <p:nvSpPr>
          <p:cNvPr id="1643523" name="Rectangle 3"/>
          <p:cNvSpPr>
            <a:spLocks noGrp="1" noChangeArrowheads="1"/>
          </p:cNvSpPr>
          <p:nvPr>
            <p:ph type="body" idx="1"/>
          </p:nvPr>
        </p:nvSpPr>
        <p:spPr>
          <a:xfrm>
            <a:off x="731839" y="4559301"/>
            <a:ext cx="5851525" cy="4321176"/>
          </a:xfrm>
        </p:spPr>
        <p:txBody>
          <a:bodyPr lIns="99024" tIns="49511" rIns="99024" bIns="49511"/>
          <a:lstStyle/>
          <a:p>
            <a:r>
              <a:rPr lang="en-US" sz="2000"/>
              <a:t>Cloud applications are the key global opportunity for developers during next four years</a:t>
            </a:r>
          </a:p>
          <a:p>
            <a:pPr lvl="1"/>
            <a:r>
              <a:rPr lang="en-US" sz="1800"/>
              <a:t>2009: $8.5 billion</a:t>
            </a:r>
          </a:p>
          <a:p>
            <a:pPr lvl="1"/>
            <a:r>
              <a:rPr lang="en-US" sz="1800"/>
              <a:t>2013: $16.8 billion</a:t>
            </a:r>
          </a:p>
          <a:p>
            <a:endParaRPr lang="en-US"/>
          </a:p>
        </p:txBody>
      </p:sp>
    </p:spTree>
    <p:extLst>
      <p:ext uri="{BB962C8B-B14F-4D97-AF65-F5344CB8AC3E}">
        <p14:creationId xmlns:p14="http://schemas.microsoft.com/office/powerpoint/2010/main" val="307390312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7BABDC7-1A93-4C96-A422-94BECECDAE9C}" type="slidenum">
              <a:rPr lang="en-US" altLang="zh-CN"/>
              <a:pPr/>
              <a:t>81</a:t>
            </a:fld>
            <a:endParaRPr lang="en-US" altLang="zh-CN"/>
          </a:p>
        </p:txBody>
      </p:sp>
      <p:sp>
        <p:nvSpPr>
          <p:cNvPr id="1643522" name="Rectangle 2"/>
          <p:cNvSpPr>
            <a:spLocks noGrp="1" noRot="1" noChangeAspect="1" noChangeArrowheads="1" noTextEdit="1"/>
          </p:cNvSpPr>
          <p:nvPr>
            <p:ph type="sldImg"/>
          </p:nvPr>
        </p:nvSpPr>
        <p:spPr>
          <a:xfrm>
            <a:off x="1258888" y="720725"/>
            <a:ext cx="4799012" cy="3598863"/>
          </a:xfrm>
          <a:ln/>
        </p:spPr>
      </p:sp>
      <p:sp>
        <p:nvSpPr>
          <p:cNvPr id="1643523" name="Rectangle 3"/>
          <p:cNvSpPr>
            <a:spLocks noGrp="1" noChangeArrowheads="1"/>
          </p:cNvSpPr>
          <p:nvPr>
            <p:ph type="body" idx="1"/>
          </p:nvPr>
        </p:nvSpPr>
        <p:spPr>
          <a:xfrm>
            <a:off x="731839" y="4559301"/>
            <a:ext cx="5851525" cy="4321176"/>
          </a:xfrm>
        </p:spPr>
        <p:txBody>
          <a:bodyPr lIns="99024" tIns="49511" rIns="99024" bIns="49511"/>
          <a:lstStyle/>
          <a:p>
            <a:r>
              <a:rPr lang="en-US" sz="2000"/>
              <a:t>Cloud applications are the key global opportunity for developers during next four years</a:t>
            </a:r>
          </a:p>
          <a:p>
            <a:pPr lvl="1"/>
            <a:r>
              <a:rPr lang="en-US" sz="1800"/>
              <a:t>2009: $8.5 billion</a:t>
            </a:r>
          </a:p>
          <a:p>
            <a:pPr lvl="1"/>
            <a:r>
              <a:rPr lang="en-US" sz="1800"/>
              <a:t>2013: $16.8 billion</a:t>
            </a:r>
          </a:p>
          <a:p>
            <a:endParaRPr lang="en-US"/>
          </a:p>
        </p:txBody>
      </p:sp>
    </p:spTree>
    <p:extLst>
      <p:ext uri="{BB962C8B-B14F-4D97-AF65-F5344CB8AC3E}">
        <p14:creationId xmlns:p14="http://schemas.microsoft.com/office/powerpoint/2010/main" val="307390312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7BABDC7-1A93-4C96-A422-94BECECDAE9C}" type="slidenum">
              <a:rPr lang="en-US" altLang="zh-CN"/>
              <a:pPr/>
              <a:t>82</a:t>
            </a:fld>
            <a:endParaRPr lang="en-US" altLang="zh-CN"/>
          </a:p>
        </p:txBody>
      </p:sp>
      <p:sp>
        <p:nvSpPr>
          <p:cNvPr id="1643522" name="Rectangle 2"/>
          <p:cNvSpPr>
            <a:spLocks noGrp="1" noRot="1" noChangeAspect="1" noChangeArrowheads="1" noTextEdit="1"/>
          </p:cNvSpPr>
          <p:nvPr>
            <p:ph type="sldImg"/>
          </p:nvPr>
        </p:nvSpPr>
        <p:spPr>
          <a:xfrm>
            <a:off x="1258888" y="720725"/>
            <a:ext cx="4799012" cy="3598863"/>
          </a:xfrm>
          <a:ln/>
        </p:spPr>
      </p:sp>
      <p:sp>
        <p:nvSpPr>
          <p:cNvPr id="1643523" name="Rectangle 3"/>
          <p:cNvSpPr>
            <a:spLocks noGrp="1" noChangeArrowheads="1"/>
          </p:cNvSpPr>
          <p:nvPr>
            <p:ph type="body" idx="1"/>
          </p:nvPr>
        </p:nvSpPr>
        <p:spPr>
          <a:xfrm>
            <a:off x="731839" y="4559301"/>
            <a:ext cx="5851525" cy="4321176"/>
          </a:xfrm>
        </p:spPr>
        <p:txBody>
          <a:bodyPr lIns="99024" tIns="49511" rIns="99024" bIns="49511"/>
          <a:lstStyle/>
          <a:p>
            <a:r>
              <a:rPr lang="en-US" sz="2000"/>
              <a:t>Cloud applications are the key global opportunity for developers during next four years</a:t>
            </a:r>
          </a:p>
          <a:p>
            <a:pPr lvl="1"/>
            <a:r>
              <a:rPr lang="en-US" sz="1800"/>
              <a:t>2009: $8.5 billion</a:t>
            </a:r>
          </a:p>
          <a:p>
            <a:pPr lvl="1"/>
            <a:r>
              <a:rPr lang="en-US" sz="1800"/>
              <a:t>2013: $16.8 billion</a:t>
            </a:r>
          </a:p>
          <a:p>
            <a:endParaRPr lang="en-US"/>
          </a:p>
        </p:txBody>
      </p:sp>
    </p:spTree>
    <p:extLst>
      <p:ext uri="{BB962C8B-B14F-4D97-AF65-F5344CB8AC3E}">
        <p14:creationId xmlns:p14="http://schemas.microsoft.com/office/powerpoint/2010/main" val="307390312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7BABDC7-1A93-4C96-A422-94BECECDAE9C}" type="slidenum">
              <a:rPr lang="en-US" altLang="zh-CN"/>
              <a:pPr/>
              <a:t>83</a:t>
            </a:fld>
            <a:endParaRPr lang="en-US" altLang="zh-CN"/>
          </a:p>
        </p:txBody>
      </p:sp>
      <p:sp>
        <p:nvSpPr>
          <p:cNvPr id="1643522" name="Rectangle 2"/>
          <p:cNvSpPr>
            <a:spLocks noGrp="1" noRot="1" noChangeAspect="1" noChangeArrowheads="1" noTextEdit="1"/>
          </p:cNvSpPr>
          <p:nvPr>
            <p:ph type="sldImg"/>
          </p:nvPr>
        </p:nvSpPr>
        <p:spPr>
          <a:xfrm>
            <a:off x="1258888" y="720725"/>
            <a:ext cx="4799012" cy="3598863"/>
          </a:xfrm>
          <a:ln/>
        </p:spPr>
      </p:sp>
      <p:sp>
        <p:nvSpPr>
          <p:cNvPr id="1643523" name="Rectangle 3"/>
          <p:cNvSpPr>
            <a:spLocks noGrp="1" noChangeArrowheads="1"/>
          </p:cNvSpPr>
          <p:nvPr>
            <p:ph type="body" idx="1"/>
          </p:nvPr>
        </p:nvSpPr>
        <p:spPr>
          <a:xfrm>
            <a:off x="731839" y="4559301"/>
            <a:ext cx="5851525" cy="4321176"/>
          </a:xfrm>
        </p:spPr>
        <p:txBody>
          <a:bodyPr lIns="99024" tIns="49511" rIns="99024" bIns="49511"/>
          <a:lstStyle/>
          <a:p>
            <a:r>
              <a:rPr lang="en-US" sz="2000"/>
              <a:t>Cloud applications are the key global opportunity for developers during next four years</a:t>
            </a:r>
          </a:p>
          <a:p>
            <a:pPr lvl="1"/>
            <a:r>
              <a:rPr lang="en-US" sz="1800"/>
              <a:t>2009: $8.5 billion</a:t>
            </a:r>
          </a:p>
          <a:p>
            <a:pPr lvl="1"/>
            <a:r>
              <a:rPr lang="en-US" sz="1800"/>
              <a:t>2013: $16.8 billion</a:t>
            </a:r>
          </a:p>
          <a:p>
            <a:endParaRPr lang="en-US"/>
          </a:p>
        </p:txBody>
      </p:sp>
    </p:spTree>
    <p:extLst>
      <p:ext uri="{BB962C8B-B14F-4D97-AF65-F5344CB8AC3E}">
        <p14:creationId xmlns:p14="http://schemas.microsoft.com/office/powerpoint/2010/main" val="307390312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7BABDC7-1A93-4C96-A422-94BECECDAE9C}" type="slidenum">
              <a:rPr lang="en-US" altLang="zh-CN"/>
              <a:pPr/>
              <a:t>84</a:t>
            </a:fld>
            <a:endParaRPr lang="en-US" altLang="zh-CN"/>
          </a:p>
        </p:txBody>
      </p:sp>
      <p:sp>
        <p:nvSpPr>
          <p:cNvPr id="1643522" name="Rectangle 2"/>
          <p:cNvSpPr>
            <a:spLocks noGrp="1" noRot="1" noChangeAspect="1" noChangeArrowheads="1" noTextEdit="1"/>
          </p:cNvSpPr>
          <p:nvPr>
            <p:ph type="sldImg"/>
          </p:nvPr>
        </p:nvSpPr>
        <p:spPr>
          <a:xfrm>
            <a:off x="1258888" y="720725"/>
            <a:ext cx="4799012" cy="3598863"/>
          </a:xfrm>
          <a:ln/>
        </p:spPr>
      </p:sp>
      <p:sp>
        <p:nvSpPr>
          <p:cNvPr id="1643523" name="Rectangle 3"/>
          <p:cNvSpPr>
            <a:spLocks noGrp="1" noChangeArrowheads="1"/>
          </p:cNvSpPr>
          <p:nvPr>
            <p:ph type="body" idx="1"/>
          </p:nvPr>
        </p:nvSpPr>
        <p:spPr>
          <a:xfrm>
            <a:off x="731839" y="4559301"/>
            <a:ext cx="5851525" cy="4321176"/>
          </a:xfrm>
        </p:spPr>
        <p:txBody>
          <a:bodyPr lIns="99024" tIns="49511" rIns="99024" bIns="49511"/>
          <a:lstStyle/>
          <a:p>
            <a:r>
              <a:rPr lang="en-US" sz="2000"/>
              <a:t>Cloud applications are the key global opportunity for developers during next four years</a:t>
            </a:r>
          </a:p>
          <a:p>
            <a:pPr lvl="1"/>
            <a:r>
              <a:rPr lang="en-US" sz="1800"/>
              <a:t>2009: $8.5 billion</a:t>
            </a:r>
          </a:p>
          <a:p>
            <a:pPr lvl="1"/>
            <a:r>
              <a:rPr lang="en-US" sz="1800"/>
              <a:t>2013: $16.8 billion</a:t>
            </a:r>
          </a:p>
          <a:p>
            <a:endParaRPr lang="en-US"/>
          </a:p>
        </p:txBody>
      </p:sp>
    </p:spTree>
    <p:extLst>
      <p:ext uri="{BB962C8B-B14F-4D97-AF65-F5344CB8AC3E}">
        <p14:creationId xmlns:p14="http://schemas.microsoft.com/office/powerpoint/2010/main" val="307390312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7BABDC7-1A93-4C96-A422-94BECECDAE9C}" type="slidenum">
              <a:rPr lang="en-US" altLang="zh-CN"/>
              <a:pPr/>
              <a:t>85</a:t>
            </a:fld>
            <a:endParaRPr lang="en-US" altLang="zh-CN"/>
          </a:p>
        </p:txBody>
      </p:sp>
      <p:sp>
        <p:nvSpPr>
          <p:cNvPr id="1643522" name="Rectangle 2"/>
          <p:cNvSpPr>
            <a:spLocks noGrp="1" noRot="1" noChangeAspect="1" noChangeArrowheads="1" noTextEdit="1"/>
          </p:cNvSpPr>
          <p:nvPr>
            <p:ph type="sldImg"/>
          </p:nvPr>
        </p:nvSpPr>
        <p:spPr>
          <a:xfrm>
            <a:off x="1258888" y="720725"/>
            <a:ext cx="4799012" cy="3598863"/>
          </a:xfrm>
          <a:ln/>
        </p:spPr>
      </p:sp>
      <p:sp>
        <p:nvSpPr>
          <p:cNvPr id="1643523" name="Rectangle 3"/>
          <p:cNvSpPr>
            <a:spLocks noGrp="1" noChangeArrowheads="1"/>
          </p:cNvSpPr>
          <p:nvPr>
            <p:ph type="body" idx="1"/>
          </p:nvPr>
        </p:nvSpPr>
        <p:spPr>
          <a:xfrm>
            <a:off x="731839" y="4559301"/>
            <a:ext cx="5851525" cy="4321176"/>
          </a:xfrm>
        </p:spPr>
        <p:txBody>
          <a:bodyPr lIns="99024" tIns="49511" rIns="99024" bIns="49511"/>
          <a:lstStyle/>
          <a:p>
            <a:r>
              <a:rPr lang="en-US" sz="2000"/>
              <a:t>Cloud applications are the key global opportunity for developers during next four years</a:t>
            </a:r>
          </a:p>
          <a:p>
            <a:pPr lvl="1"/>
            <a:r>
              <a:rPr lang="en-US" sz="1800"/>
              <a:t>2009: $8.5 billion</a:t>
            </a:r>
          </a:p>
          <a:p>
            <a:pPr lvl="1"/>
            <a:r>
              <a:rPr lang="en-US" sz="1800"/>
              <a:t>2013: $16.8 billion</a:t>
            </a:r>
          </a:p>
          <a:p>
            <a:endParaRPr lang="en-US"/>
          </a:p>
        </p:txBody>
      </p:sp>
    </p:spTree>
    <p:extLst>
      <p:ext uri="{BB962C8B-B14F-4D97-AF65-F5344CB8AC3E}">
        <p14:creationId xmlns:p14="http://schemas.microsoft.com/office/powerpoint/2010/main" val="307390312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7BABDC7-1A93-4C96-A422-94BECECDAE9C}" type="slidenum">
              <a:rPr lang="en-US" altLang="zh-CN"/>
              <a:pPr/>
              <a:t>90</a:t>
            </a:fld>
            <a:endParaRPr lang="en-US" altLang="zh-CN"/>
          </a:p>
        </p:txBody>
      </p:sp>
      <p:sp>
        <p:nvSpPr>
          <p:cNvPr id="1643522" name="Rectangle 2"/>
          <p:cNvSpPr>
            <a:spLocks noGrp="1" noRot="1" noChangeAspect="1" noChangeArrowheads="1" noTextEdit="1"/>
          </p:cNvSpPr>
          <p:nvPr>
            <p:ph type="sldImg"/>
          </p:nvPr>
        </p:nvSpPr>
        <p:spPr>
          <a:xfrm>
            <a:off x="1258888" y="720725"/>
            <a:ext cx="4799012" cy="3598863"/>
          </a:xfrm>
          <a:ln/>
        </p:spPr>
      </p:sp>
      <p:sp>
        <p:nvSpPr>
          <p:cNvPr id="1643523" name="Rectangle 3"/>
          <p:cNvSpPr>
            <a:spLocks noGrp="1" noChangeArrowheads="1"/>
          </p:cNvSpPr>
          <p:nvPr>
            <p:ph type="body" idx="1"/>
          </p:nvPr>
        </p:nvSpPr>
        <p:spPr>
          <a:xfrm>
            <a:off x="731839" y="4559301"/>
            <a:ext cx="5851525" cy="4321176"/>
          </a:xfrm>
        </p:spPr>
        <p:txBody>
          <a:bodyPr lIns="99024" tIns="49511" rIns="99024" bIns="49511"/>
          <a:lstStyle/>
          <a:p>
            <a:r>
              <a:rPr lang="en-US" sz="2000"/>
              <a:t>Cloud applications are the key global opportunity for developers during next four years</a:t>
            </a:r>
          </a:p>
          <a:p>
            <a:pPr lvl="1"/>
            <a:r>
              <a:rPr lang="en-US" sz="1800"/>
              <a:t>2009: $8.5 billion</a:t>
            </a:r>
          </a:p>
          <a:p>
            <a:pPr lvl="1"/>
            <a:r>
              <a:rPr lang="en-US" sz="1800"/>
              <a:t>2013: $16.8 billion</a:t>
            </a:r>
          </a:p>
          <a:p>
            <a:endParaRPr lang="en-US"/>
          </a:p>
        </p:txBody>
      </p:sp>
    </p:spTree>
    <p:extLst>
      <p:ext uri="{BB962C8B-B14F-4D97-AF65-F5344CB8AC3E}">
        <p14:creationId xmlns:p14="http://schemas.microsoft.com/office/powerpoint/2010/main" val="307390312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650" name="Rectangle 2"/>
          <p:cNvSpPr>
            <a:spLocks noGrp="1" noRot="1" noChangeAspect="1" noChangeArrowheads="1" noTextEdit="1"/>
          </p:cNvSpPr>
          <p:nvPr>
            <p:ph type="sldImg"/>
          </p:nvPr>
        </p:nvSpPr>
        <p:spPr>
          <a:xfrm>
            <a:off x="1258888" y="720725"/>
            <a:ext cx="4799012" cy="3598863"/>
          </a:xfrm>
          <a:noFill/>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sp>
      <p:sp>
        <p:nvSpPr>
          <p:cNvPr id="283651" name="Rectangle 3"/>
          <p:cNvSpPr>
            <a:spLocks noGrp="1" noChangeArrowheads="1"/>
          </p:cNvSpPr>
          <p:nvPr>
            <p:ph type="body" idx="1"/>
          </p:nvPr>
        </p:nvSpPr>
        <p:spPr>
          <a:xfrm>
            <a:off x="974726" y="4560891"/>
            <a:ext cx="5365749" cy="4319587"/>
          </a:xfrm>
          <a:noFill/>
          <a:extLs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txBody>
          <a:bodyPr/>
          <a:lstStyle/>
          <a:p>
            <a:endParaRPr lang="en-US" smtClean="0">
              <a:latin typeface="Times New Roman" pitchFamily="18" charset="0"/>
            </a:endParaRPr>
          </a:p>
        </p:txBody>
      </p:sp>
    </p:spTree>
    <p:extLst>
      <p:ext uri="{BB962C8B-B14F-4D97-AF65-F5344CB8AC3E}">
        <p14:creationId xmlns:p14="http://schemas.microsoft.com/office/powerpoint/2010/main" val="314954266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7BABDC7-1A93-4C96-A422-94BECECDAE9C}" type="slidenum">
              <a:rPr lang="en-US" altLang="zh-CN"/>
              <a:pPr/>
              <a:t>93</a:t>
            </a:fld>
            <a:endParaRPr lang="en-US" altLang="zh-CN"/>
          </a:p>
        </p:txBody>
      </p:sp>
      <p:sp>
        <p:nvSpPr>
          <p:cNvPr id="1643522" name="Rectangle 2"/>
          <p:cNvSpPr>
            <a:spLocks noGrp="1" noRot="1" noChangeAspect="1" noChangeArrowheads="1" noTextEdit="1"/>
          </p:cNvSpPr>
          <p:nvPr>
            <p:ph type="sldImg"/>
          </p:nvPr>
        </p:nvSpPr>
        <p:spPr>
          <a:xfrm>
            <a:off x="1258888" y="720725"/>
            <a:ext cx="4799012" cy="3598863"/>
          </a:xfrm>
          <a:ln/>
        </p:spPr>
      </p:sp>
      <p:sp>
        <p:nvSpPr>
          <p:cNvPr id="1643523" name="Rectangle 3"/>
          <p:cNvSpPr>
            <a:spLocks noGrp="1" noChangeArrowheads="1"/>
          </p:cNvSpPr>
          <p:nvPr>
            <p:ph type="body" idx="1"/>
          </p:nvPr>
        </p:nvSpPr>
        <p:spPr>
          <a:xfrm>
            <a:off x="731839" y="4559301"/>
            <a:ext cx="5851525" cy="4321176"/>
          </a:xfrm>
        </p:spPr>
        <p:txBody>
          <a:bodyPr lIns="99024" tIns="49511" rIns="99024" bIns="49511"/>
          <a:lstStyle/>
          <a:p>
            <a:r>
              <a:rPr lang="en-US" sz="2000"/>
              <a:t>Cloud applications are the key global opportunity for developers during next four years</a:t>
            </a:r>
          </a:p>
          <a:p>
            <a:pPr lvl="1"/>
            <a:r>
              <a:rPr lang="en-US" sz="1800"/>
              <a:t>2009: $8.5 billion</a:t>
            </a:r>
          </a:p>
          <a:p>
            <a:pPr lvl="1"/>
            <a:r>
              <a:rPr lang="en-US" sz="1800"/>
              <a:t>2013: $16.8 billion</a:t>
            </a:r>
          </a:p>
          <a:p>
            <a:endParaRPr lang="en-US"/>
          </a:p>
        </p:txBody>
      </p:sp>
    </p:spTree>
    <p:extLst>
      <p:ext uri="{BB962C8B-B14F-4D97-AF65-F5344CB8AC3E}">
        <p14:creationId xmlns:p14="http://schemas.microsoft.com/office/powerpoint/2010/main" val="307390312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8C98FD8-8C3E-4126-9FD9-436B349E6146}" type="slidenum">
              <a:rPr lang="en-US" altLang="zh-CN"/>
              <a:pPr/>
              <a:t>94</a:t>
            </a:fld>
            <a:endParaRPr lang="en-US" altLang="zh-CN"/>
          </a:p>
        </p:txBody>
      </p:sp>
      <p:sp>
        <p:nvSpPr>
          <p:cNvPr id="1649666" name="Rectangle 2"/>
          <p:cNvSpPr>
            <a:spLocks noGrp="1" noRot="1" noChangeAspect="1" noChangeArrowheads="1" noTextEdit="1"/>
          </p:cNvSpPr>
          <p:nvPr>
            <p:ph type="sldImg"/>
          </p:nvPr>
        </p:nvSpPr>
        <p:spPr>
          <a:xfrm>
            <a:off x="1258888" y="720725"/>
            <a:ext cx="4799012" cy="3598863"/>
          </a:xfrm>
          <a:ln/>
        </p:spPr>
      </p:sp>
      <p:sp>
        <p:nvSpPr>
          <p:cNvPr id="1649667" name="Rectangle 3"/>
          <p:cNvSpPr>
            <a:spLocks noGrp="1" noChangeArrowheads="1"/>
          </p:cNvSpPr>
          <p:nvPr>
            <p:ph type="body" idx="1"/>
          </p:nvPr>
        </p:nvSpPr>
        <p:spPr>
          <a:xfrm>
            <a:off x="731839" y="4559301"/>
            <a:ext cx="5851525" cy="4321176"/>
          </a:xfrm>
        </p:spPr>
        <p:txBody>
          <a:bodyPr lIns="99034" tIns="49516" rIns="99034" bIns="49516"/>
          <a:lstStyle/>
          <a:p>
            <a:r>
              <a:rPr lang="en-US" sz="2000"/>
              <a:t>Cloud applications are the key global opportunity for developers during next four years</a:t>
            </a:r>
          </a:p>
          <a:p>
            <a:pPr lvl="1"/>
            <a:r>
              <a:rPr lang="en-US" sz="1800"/>
              <a:t>2009: $8.5 billion</a:t>
            </a:r>
          </a:p>
          <a:p>
            <a:pPr lvl="1"/>
            <a:r>
              <a:rPr lang="en-US" sz="1800"/>
              <a:t>2013: $16.8 billion</a:t>
            </a:r>
          </a:p>
          <a:p>
            <a:endParaRPr lang="en-US"/>
          </a:p>
        </p:txBody>
      </p:sp>
    </p:spTree>
    <p:extLst>
      <p:ext uri="{BB962C8B-B14F-4D97-AF65-F5344CB8AC3E}">
        <p14:creationId xmlns:p14="http://schemas.microsoft.com/office/powerpoint/2010/main" val="15959772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7BABDC7-1A93-4C96-A422-94BECECDAE9C}" type="slidenum">
              <a:rPr lang="en-US" altLang="zh-CN"/>
              <a:pPr/>
              <a:t>13</a:t>
            </a:fld>
            <a:endParaRPr lang="en-US" altLang="zh-CN"/>
          </a:p>
        </p:txBody>
      </p:sp>
      <p:sp>
        <p:nvSpPr>
          <p:cNvPr id="1643522" name="Rectangle 2"/>
          <p:cNvSpPr>
            <a:spLocks noGrp="1" noRot="1" noChangeAspect="1" noChangeArrowheads="1" noTextEdit="1"/>
          </p:cNvSpPr>
          <p:nvPr>
            <p:ph type="sldImg"/>
          </p:nvPr>
        </p:nvSpPr>
        <p:spPr>
          <a:xfrm>
            <a:off x="1258888" y="720725"/>
            <a:ext cx="4799012" cy="3598863"/>
          </a:xfrm>
          <a:ln/>
        </p:spPr>
      </p:sp>
      <p:sp>
        <p:nvSpPr>
          <p:cNvPr id="1643523" name="Rectangle 3"/>
          <p:cNvSpPr>
            <a:spLocks noGrp="1" noChangeArrowheads="1"/>
          </p:cNvSpPr>
          <p:nvPr>
            <p:ph type="body" idx="1"/>
          </p:nvPr>
        </p:nvSpPr>
        <p:spPr>
          <a:xfrm>
            <a:off x="731839" y="4559301"/>
            <a:ext cx="5851525" cy="4321176"/>
          </a:xfrm>
        </p:spPr>
        <p:txBody>
          <a:bodyPr lIns="99034" tIns="49516" rIns="99034" bIns="49516"/>
          <a:lstStyle/>
          <a:p>
            <a:r>
              <a:rPr lang="en-US" sz="2000"/>
              <a:t>Cloud applications are the key global opportunity for developers during next four years</a:t>
            </a:r>
          </a:p>
          <a:p>
            <a:pPr lvl="1"/>
            <a:r>
              <a:rPr lang="en-US" sz="1800"/>
              <a:t>2009: $8.5 billion</a:t>
            </a:r>
          </a:p>
          <a:p>
            <a:pPr lvl="1"/>
            <a:r>
              <a:rPr lang="en-US" sz="1800"/>
              <a:t>2013: $16.8 billion</a:t>
            </a:r>
          </a:p>
          <a:p>
            <a:endParaRPr lang="en-US"/>
          </a:p>
        </p:txBody>
      </p:sp>
    </p:spTree>
    <p:extLst>
      <p:ext uri="{BB962C8B-B14F-4D97-AF65-F5344CB8AC3E}">
        <p14:creationId xmlns:p14="http://schemas.microsoft.com/office/powerpoint/2010/main" val="307390312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3" name="Rectangle 2"/>
          <p:cNvSpPr>
            <a:spLocks noGrp="1" noRot="1" noChangeAspect="1" noChangeArrowheads="1" noTextEdit="1"/>
          </p:cNvSpPr>
          <p:nvPr>
            <p:ph type="sldImg"/>
          </p:nvPr>
        </p:nvSpPr>
        <p:spPr>
          <a:xfrm>
            <a:off x="1257300" y="720725"/>
            <a:ext cx="4800600" cy="3600450"/>
          </a:xfrm>
          <a:prstGeom prst="rect">
            <a:avLst/>
          </a:prstGeom>
          <a:noFill/>
          <a:extLs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sp>
      <p:sp>
        <p:nvSpPr>
          <p:cNvPr id="105474" name="Rectangle 3"/>
          <p:cNvSpPr>
            <a:spLocks noGrp="1" noChangeArrowheads="1"/>
          </p:cNvSpPr>
          <p:nvPr>
            <p:ph type="body" idx="1"/>
          </p:nvPr>
        </p:nvSpPr>
        <p:spPr>
          <a:xfrm>
            <a:off x="976315" y="4560892"/>
            <a:ext cx="5362575" cy="4319587"/>
          </a:xfrm>
          <a:prstGeom prst="rect">
            <a:avLst/>
          </a:prstGeom>
          <a:noFill/>
          <a:extLs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txBody>
          <a:bodyPr lIns="94471" tIns="47235" rIns="94471" bIns="47235"/>
          <a:lstStyle/>
          <a:p>
            <a:pPr eaLnBrk="1" hangingPunct="1"/>
            <a:endParaRPr lang="en-US">
              <a:ea typeface="MS PGothic" charset="0"/>
            </a:endParaRPr>
          </a:p>
        </p:txBody>
      </p:sp>
    </p:spTree>
    <p:extLst>
      <p:ext uri="{BB962C8B-B14F-4D97-AF65-F5344CB8AC3E}">
        <p14:creationId xmlns:p14="http://schemas.microsoft.com/office/powerpoint/2010/main" val="2304446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Rot="1" noChangeAspect="1" noChangeArrowheads="1" noTextEdit="1"/>
          </p:cNvSpPr>
          <p:nvPr>
            <p:ph type="sldImg"/>
          </p:nvPr>
        </p:nvSpPr>
        <p:spPr bwMode="auto">
          <a:xfrm>
            <a:off x="1257300" y="720725"/>
            <a:ext cx="4800600" cy="360045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5059"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smtClean="0">
              <a:latin typeface="Arial" charset="0"/>
            </a:endParaRPr>
          </a:p>
        </p:txBody>
      </p:sp>
    </p:spTree>
    <p:extLst>
      <p:ext uri="{BB962C8B-B14F-4D97-AF65-F5344CB8AC3E}">
        <p14:creationId xmlns:p14="http://schemas.microsoft.com/office/powerpoint/2010/main" val="6810083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Rot="1" noChangeAspect="1" noChangeArrowheads="1" noTextEdit="1"/>
          </p:cNvSpPr>
          <p:nvPr>
            <p:ph type="sldImg"/>
          </p:nvPr>
        </p:nvSpPr>
        <p:spPr bwMode="auto">
          <a:xfrm>
            <a:off x="1257300" y="720725"/>
            <a:ext cx="4800600" cy="360045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6083"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smtClean="0">
              <a:latin typeface="Arial" charset="0"/>
            </a:endParaRPr>
          </a:p>
        </p:txBody>
      </p:sp>
    </p:spTree>
    <p:extLst>
      <p:ext uri="{BB962C8B-B14F-4D97-AF65-F5344CB8AC3E}">
        <p14:creationId xmlns:p14="http://schemas.microsoft.com/office/powerpoint/2010/main" val="26997488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TextBox 3"/>
          <p:cNvSpPr txBox="1"/>
          <p:nvPr userDrawn="1"/>
        </p:nvSpPr>
        <p:spPr>
          <a:xfrm>
            <a:off x="1871700" y="6453336"/>
            <a:ext cx="5328592" cy="276999"/>
          </a:xfrm>
          <a:prstGeom prst="rect">
            <a:avLst/>
          </a:prstGeom>
          <a:noFill/>
        </p:spPr>
        <p:txBody>
          <a:bodyPr wrap="square" rtlCol="0">
            <a:spAutoFit/>
          </a:bodyPr>
          <a:lstStyle/>
          <a:p>
            <a:r>
              <a:rPr lang="en-US" sz="1200" dirty="0" smtClean="0">
                <a:solidFill>
                  <a:srgbClr val="00FFCC"/>
                </a:solidFill>
              </a:rPr>
              <a:t>Copyright reserved by Kai Hwang, USC 2017</a:t>
            </a:r>
            <a:endParaRPr lang="en-US" sz="1200" dirty="0">
              <a:solidFill>
                <a:srgbClr val="00FFCC"/>
              </a:solidFill>
            </a:endParaRPr>
          </a:p>
        </p:txBody>
      </p:sp>
    </p:spTree>
    <p:extLst>
      <p:ext uri="{BB962C8B-B14F-4D97-AF65-F5344CB8AC3E}">
        <p14:creationId xmlns:p14="http://schemas.microsoft.com/office/powerpoint/2010/main" val="972371937"/>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27317196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600200"/>
            <a:ext cx="8229600" cy="4525963"/>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23502925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89372140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itle">
  <p:cSld name="1_Title Slide">
    <p:spTree>
      <p:nvGrpSpPr>
        <p:cNvPr id="1" name=""/>
        <p:cNvGrpSpPr/>
        <p:nvPr/>
      </p:nvGrpSpPr>
      <p:grpSpPr>
        <a:xfrm>
          <a:off x="0" y="0"/>
          <a:ext cx="0" cy="0"/>
          <a:chOff x="0" y="0"/>
          <a:chExt cx="0" cy="0"/>
        </a:xfrm>
      </p:grpSpPr>
      <p:sp>
        <p:nvSpPr>
          <p:cNvPr id="18443" name="Text Box 11"/>
          <p:cNvSpPr txBox="1">
            <a:spLocks noChangeArrowheads="1"/>
          </p:cNvSpPr>
          <p:nvPr userDrawn="1"/>
        </p:nvSpPr>
        <p:spPr bwMode="auto">
          <a:xfrm>
            <a:off x="8405813" y="6511925"/>
            <a:ext cx="738187"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1000">
                <a:effectLst>
                  <a:outerShdw blurRad="38100" dist="38100" dir="2700000" algn="tl">
                    <a:srgbClr val="000000"/>
                  </a:outerShdw>
                </a:effectLst>
              </a:rPr>
              <a:t>1 - </a:t>
            </a:r>
            <a:fld id="{54F5AF51-E8E1-41C5-B9AB-1C2A0C082FB9}" type="slidenum">
              <a:rPr lang="en-US" sz="1000">
                <a:effectLst>
                  <a:outerShdw blurRad="38100" dist="38100" dir="2700000" algn="tl">
                    <a:srgbClr val="000000"/>
                  </a:outerShdw>
                </a:effectLst>
              </a:rPr>
              <a:pPr>
                <a:spcBef>
                  <a:spcPct val="50000"/>
                </a:spcBef>
              </a:pPr>
              <a:t>‹#›</a:t>
            </a:fld>
            <a:endParaRPr lang="en-US" sz="1000">
              <a:effectLst>
                <a:outerShdw blurRad="38100" dist="38100" dir="2700000" algn="tl">
                  <a:srgbClr val="000000"/>
                </a:outerShdw>
              </a:effectLst>
            </a:endParaRPr>
          </a:p>
        </p:txBody>
      </p:sp>
    </p:spTree>
    <p:extLst>
      <p:ext uri="{BB962C8B-B14F-4D97-AF65-F5344CB8AC3E}">
        <p14:creationId xmlns:p14="http://schemas.microsoft.com/office/powerpoint/2010/main" val="3801404371"/>
      </p:ext>
    </p:extLst>
  </p:cSld>
  <p:clrMapOvr>
    <a:masterClrMapping/>
  </p:clrMapOvr>
  <p:transition>
    <p:zoom/>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1000" y="200025"/>
            <a:ext cx="8393113" cy="695325"/>
          </a:xfrm>
          <a:prstGeom prst="rect">
            <a:avLst/>
          </a:prstGeom>
        </p:spPr>
        <p:txBody>
          <a:bodyPr/>
          <a:lstStyle/>
          <a:p>
            <a:r>
              <a:rPr lang="en-US" smtClean="0"/>
              <a:t>Click to edit Master title style</a:t>
            </a:r>
            <a:endParaRPr lang="en-US"/>
          </a:p>
        </p:txBody>
      </p:sp>
      <p:sp>
        <p:nvSpPr>
          <p:cNvPr id="3" name="Content Placeholder 2"/>
          <p:cNvSpPr>
            <a:spLocks noGrp="1"/>
          </p:cNvSpPr>
          <p:nvPr>
            <p:ph idx="1"/>
          </p:nvPr>
        </p:nvSpPr>
        <p:spPr>
          <a:xfrm>
            <a:off x="381000" y="1068388"/>
            <a:ext cx="8388350" cy="1905000"/>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110778688"/>
      </p:ext>
    </p:extLst>
  </p:cSld>
  <p:clrMapOvr>
    <a:masterClrMapping/>
  </p:clrMapOvr>
  <p:transition>
    <p:strips dir="rd"/>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DE485F9-C5A0-459F-A8DE-0C9E4F79971B}" type="slidenum">
              <a:rPr lang="en-US" smtClean="0"/>
              <a:t>‹#›</a:t>
            </a:fld>
            <a:endParaRPr lang="en-US"/>
          </a:p>
        </p:txBody>
      </p:sp>
    </p:spTree>
    <p:extLst>
      <p:ext uri="{BB962C8B-B14F-4D97-AF65-F5344CB8AC3E}">
        <p14:creationId xmlns:p14="http://schemas.microsoft.com/office/powerpoint/2010/main" val="350572171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DE485F9-C5A0-459F-A8DE-0C9E4F79971B}" type="slidenum">
              <a:rPr lang="en-US" smtClean="0"/>
              <a:t>‹#›</a:t>
            </a:fld>
            <a:endParaRPr lang="en-US"/>
          </a:p>
        </p:txBody>
      </p:sp>
    </p:spTree>
    <p:extLst>
      <p:ext uri="{BB962C8B-B14F-4D97-AF65-F5344CB8AC3E}">
        <p14:creationId xmlns:p14="http://schemas.microsoft.com/office/powerpoint/2010/main" val="124988504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DE485F9-C5A0-459F-A8DE-0C9E4F79971B}" type="slidenum">
              <a:rPr lang="en-US" smtClean="0"/>
              <a:t>‹#›</a:t>
            </a:fld>
            <a:endParaRPr lang="en-US"/>
          </a:p>
        </p:txBody>
      </p:sp>
    </p:spTree>
    <p:extLst>
      <p:ext uri="{BB962C8B-B14F-4D97-AF65-F5344CB8AC3E}">
        <p14:creationId xmlns:p14="http://schemas.microsoft.com/office/powerpoint/2010/main" val="174930242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DE485F9-C5A0-459F-A8DE-0C9E4F79971B}" type="slidenum">
              <a:rPr lang="en-US" smtClean="0"/>
              <a:t>‹#›</a:t>
            </a:fld>
            <a:endParaRPr lang="en-US"/>
          </a:p>
        </p:txBody>
      </p:sp>
    </p:spTree>
    <p:extLst>
      <p:ext uri="{BB962C8B-B14F-4D97-AF65-F5344CB8AC3E}">
        <p14:creationId xmlns:p14="http://schemas.microsoft.com/office/powerpoint/2010/main" val="87858643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DE485F9-C5A0-459F-A8DE-0C9E4F79971B}" type="slidenum">
              <a:rPr lang="en-US" smtClean="0"/>
              <a:t>‹#›</a:t>
            </a:fld>
            <a:endParaRPr lang="en-US"/>
          </a:p>
        </p:txBody>
      </p:sp>
    </p:spTree>
    <p:extLst>
      <p:ext uri="{BB962C8B-B14F-4D97-AF65-F5344CB8AC3E}">
        <p14:creationId xmlns:p14="http://schemas.microsoft.com/office/powerpoint/2010/main" val="21862758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US"/>
          </a:p>
        </p:txBody>
      </p:sp>
    </p:spTree>
    <p:extLst>
      <p:ext uri="{BB962C8B-B14F-4D97-AF65-F5344CB8AC3E}">
        <p14:creationId xmlns:p14="http://schemas.microsoft.com/office/powerpoint/2010/main" val="3299823612"/>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DE485F9-C5A0-459F-A8DE-0C9E4F79971B}" type="slidenum">
              <a:rPr lang="en-US" smtClean="0"/>
              <a:t>‹#›</a:t>
            </a:fld>
            <a:endParaRPr lang="en-US"/>
          </a:p>
        </p:txBody>
      </p:sp>
    </p:spTree>
    <p:extLst>
      <p:ext uri="{BB962C8B-B14F-4D97-AF65-F5344CB8AC3E}">
        <p14:creationId xmlns:p14="http://schemas.microsoft.com/office/powerpoint/2010/main" val="298539917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DE485F9-C5A0-459F-A8DE-0C9E4F79971B}" type="slidenum">
              <a:rPr lang="en-US" smtClean="0"/>
              <a:t>‹#›</a:t>
            </a:fld>
            <a:endParaRPr lang="en-US"/>
          </a:p>
        </p:txBody>
      </p:sp>
    </p:spTree>
    <p:extLst>
      <p:ext uri="{BB962C8B-B14F-4D97-AF65-F5344CB8AC3E}">
        <p14:creationId xmlns:p14="http://schemas.microsoft.com/office/powerpoint/2010/main" val="353088921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DE485F9-C5A0-459F-A8DE-0C9E4F79971B}" type="slidenum">
              <a:rPr lang="en-US" smtClean="0"/>
              <a:t>‹#›</a:t>
            </a:fld>
            <a:endParaRPr lang="en-US"/>
          </a:p>
        </p:txBody>
      </p:sp>
    </p:spTree>
    <p:extLst>
      <p:ext uri="{BB962C8B-B14F-4D97-AF65-F5344CB8AC3E}">
        <p14:creationId xmlns:p14="http://schemas.microsoft.com/office/powerpoint/2010/main" val="74089022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DE485F9-C5A0-459F-A8DE-0C9E4F79971B}" type="slidenum">
              <a:rPr lang="en-US" smtClean="0"/>
              <a:t>‹#›</a:t>
            </a:fld>
            <a:endParaRPr lang="en-US"/>
          </a:p>
        </p:txBody>
      </p:sp>
    </p:spTree>
    <p:extLst>
      <p:ext uri="{BB962C8B-B14F-4D97-AF65-F5344CB8AC3E}">
        <p14:creationId xmlns:p14="http://schemas.microsoft.com/office/powerpoint/2010/main" val="164360625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DE485F9-C5A0-459F-A8DE-0C9E4F79971B}" type="slidenum">
              <a:rPr lang="en-US" smtClean="0"/>
              <a:t>‹#›</a:t>
            </a:fld>
            <a:endParaRPr lang="en-US"/>
          </a:p>
        </p:txBody>
      </p:sp>
    </p:spTree>
    <p:extLst>
      <p:ext uri="{BB962C8B-B14F-4D97-AF65-F5344CB8AC3E}">
        <p14:creationId xmlns:p14="http://schemas.microsoft.com/office/powerpoint/2010/main" val="389578805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DE485F9-C5A0-459F-A8DE-0C9E4F79971B}" type="slidenum">
              <a:rPr lang="en-US" smtClean="0"/>
              <a:t>‹#›</a:t>
            </a:fld>
            <a:endParaRPr lang="en-US"/>
          </a:p>
        </p:txBody>
      </p:sp>
    </p:spTree>
    <p:extLst>
      <p:ext uri="{BB962C8B-B14F-4D97-AF65-F5344CB8AC3E}">
        <p14:creationId xmlns:p14="http://schemas.microsoft.com/office/powerpoint/2010/main" val="225645849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176C37B8-0F71-4201-B710-6DBD397BDBB5}" type="slidenum">
              <a:rPr lang="en-US" smtClean="0"/>
              <a:t>‹#›</a:t>
            </a:fld>
            <a:endParaRPr lang="en-US"/>
          </a:p>
        </p:txBody>
      </p:sp>
    </p:spTree>
    <p:extLst>
      <p:ext uri="{BB962C8B-B14F-4D97-AF65-F5344CB8AC3E}">
        <p14:creationId xmlns:p14="http://schemas.microsoft.com/office/powerpoint/2010/main" val="412274900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176C37B8-0F71-4201-B710-6DBD397BDBB5}" type="slidenum">
              <a:rPr lang="en-US" smtClean="0"/>
              <a:t>‹#›</a:t>
            </a:fld>
            <a:endParaRPr lang="en-US"/>
          </a:p>
        </p:txBody>
      </p:sp>
    </p:spTree>
    <p:extLst>
      <p:ext uri="{BB962C8B-B14F-4D97-AF65-F5344CB8AC3E}">
        <p14:creationId xmlns:p14="http://schemas.microsoft.com/office/powerpoint/2010/main" val="370605150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176C37B8-0F71-4201-B710-6DBD397BDBB5}" type="slidenum">
              <a:rPr lang="en-US" smtClean="0"/>
              <a:t>‹#›</a:t>
            </a:fld>
            <a:endParaRPr lang="en-US"/>
          </a:p>
        </p:txBody>
      </p:sp>
    </p:spTree>
    <p:extLst>
      <p:ext uri="{BB962C8B-B14F-4D97-AF65-F5344CB8AC3E}">
        <p14:creationId xmlns:p14="http://schemas.microsoft.com/office/powerpoint/2010/main" val="92422368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176C37B8-0F71-4201-B710-6DBD397BDBB5}" type="slidenum">
              <a:rPr lang="en-US" smtClean="0"/>
              <a:t>‹#›</a:t>
            </a:fld>
            <a:endParaRPr lang="en-US"/>
          </a:p>
        </p:txBody>
      </p:sp>
    </p:spTree>
    <p:extLst>
      <p:ext uri="{BB962C8B-B14F-4D97-AF65-F5344CB8AC3E}">
        <p14:creationId xmlns:p14="http://schemas.microsoft.com/office/powerpoint/2010/main" val="32362462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910161201"/>
      </p:ext>
    </p:extLst>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a:xfrm>
            <a:off x="3124200" y="6356350"/>
            <a:ext cx="2895600" cy="365125"/>
          </a:xfrm>
          <a:prstGeom prst="rect">
            <a:avLst/>
          </a:prstGeom>
        </p:spPr>
        <p:txBody>
          <a:bodyPr/>
          <a:lstStyle/>
          <a:p>
            <a:endParaRPr lang="en-US"/>
          </a:p>
        </p:txBody>
      </p:sp>
      <p:sp>
        <p:nvSpPr>
          <p:cNvPr id="9" name="Slide Number Placeholder 8"/>
          <p:cNvSpPr>
            <a:spLocks noGrp="1"/>
          </p:cNvSpPr>
          <p:nvPr>
            <p:ph type="sldNum" sz="quarter" idx="12"/>
          </p:nvPr>
        </p:nvSpPr>
        <p:spPr/>
        <p:txBody>
          <a:bodyPr/>
          <a:lstStyle/>
          <a:p>
            <a:fld id="{176C37B8-0F71-4201-B710-6DBD397BDBB5}" type="slidenum">
              <a:rPr lang="en-US" smtClean="0"/>
              <a:t>‹#›</a:t>
            </a:fld>
            <a:endParaRPr lang="en-US"/>
          </a:p>
        </p:txBody>
      </p:sp>
    </p:spTree>
    <p:extLst>
      <p:ext uri="{BB962C8B-B14F-4D97-AF65-F5344CB8AC3E}">
        <p14:creationId xmlns:p14="http://schemas.microsoft.com/office/powerpoint/2010/main" val="116045219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176C37B8-0F71-4201-B710-6DBD397BDBB5}" type="slidenum">
              <a:rPr lang="en-US" smtClean="0"/>
              <a:t>‹#›</a:t>
            </a:fld>
            <a:endParaRPr lang="en-US"/>
          </a:p>
        </p:txBody>
      </p:sp>
    </p:spTree>
    <p:extLst>
      <p:ext uri="{BB962C8B-B14F-4D97-AF65-F5344CB8AC3E}">
        <p14:creationId xmlns:p14="http://schemas.microsoft.com/office/powerpoint/2010/main" val="256614280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176C37B8-0F71-4201-B710-6DBD397BDBB5}" type="slidenum">
              <a:rPr lang="en-US" smtClean="0"/>
              <a:t>‹#›</a:t>
            </a:fld>
            <a:endParaRPr lang="en-US"/>
          </a:p>
        </p:txBody>
      </p:sp>
    </p:spTree>
    <p:extLst>
      <p:ext uri="{BB962C8B-B14F-4D97-AF65-F5344CB8AC3E}">
        <p14:creationId xmlns:p14="http://schemas.microsoft.com/office/powerpoint/2010/main" val="185555333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176C37B8-0F71-4201-B710-6DBD397BDBB5}" type="slidenum">
              <a:rPr lang="en-US" smtClean="0"/>
              <a:t>‹#›</a:t>
            </a:fld>
            <a:endParaRPr lang="en-US"/>
          </a:p>
        </p:txBody>
      </p:sp>
    </p:spTree>
    <p:extLst>
      <p:ext uri="{BB962C8B-B14F-4D97-AF65-F5344CB8AC3E}">
        <p14:creationId xmlns:p14="http://schemas.microsoft.com/office/powerpoint/2010/main" val="132400136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176C37B8-0F71-4201-B710-6DBD397BDBB5}" type="slidenum">
              <a:rPr lang="en-US" smtClean="0"/>
              <a:t>‹#›</a:t>
            </a:fld>
            <a:endParaRPr lang="en-US"/>
          </a:p>
        </p:txBody>
      </p:sp>
    </p:spTree>
    <p:extLst>
      <p:ext uri="{BB962C8B-B14F-4D97-AF65-F5344CB8AC3E}">
        <p14:creationId xmlns:p14="http://schemas.microsoft.com/office/powerpoint/2010/main" val="286429448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176C37B8-0F71-4201-B710-6DBD397BDBB5}" type="slidenum">
              <a:rPr lang="en-US" smtClean="0"/>
              <a:t>‹#›</a:t>
            </a:fld>
            <a:endParaRPr lang="en-US"/>
          </a:p>
        </p:txBody>
      </p:sp>
    </p:spTree>
    <p:extLst>
      <p:ext uri="{BB962C8B-B14F-4D97-AF65-F5344CB8AC3E}">
        <p14:creationId xmlns:p14="http://schemas.microsoft.com/office/powerpoint/2010/main" val="56667571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176C37B8-0F71-4201-B710-6DBD397BDBB5}" type="slidenum">
              <a:rPr lang="en-US" smtClean="0"/>
              <a:t>‹#›</a:t>
            </a:fld>
            <a:endParaRPr lang="en-US"/>
          </a:p>
        </p:txBody>
      </p:sp>
    </p:spTree>
    <p:extLst>
      <p:ext uri="{BB962C8B-B14F-4D97-AF65-F5344CB8AC3E}">
        <p14:creationId xmlns:p14="http://schemas.microsoft.com/office/powerpoint/2010/main" val="189614255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endParaRPr lang="en-US"/>
          </a:p>
        </p:txBody>
      </p:sp>
      <p:sp>
        <p:nvSpPr>
          <p:cNvPr id="4" name="Slide Number Placeholder 3"/>
          <p:cNvSpPr>
            <a:spLocks noGrp="1"/>
          </p:cNvSpPr>
          <p:nvPr>
            <p:ph type="sldNum" sz="quarter" idx="11"/>
          </p:nvPr>
        </p:nvSpPr>
        <p:spPr/>
        <p:txBody>
          <a:bodyPr/>
          <a:lstStyle/>
          <a:p>
            <a:fld id="{176C37B8-0F71-4201-B710-6DBD397BDBB5}" type="slidenum">
              <a:rPr lang="en-US" smtClean="0"/>
              <a:t>‹#›</a:t>
            </a:fld>
            <a:endParaRPr lang="en-US"/>
          </a:p>
        </p:txBody>
      </p:sp>
    </p:spTree>
    <p:extLst>
      <p:ext uri="{BB962C8B-B14F-4D97-AF65-F5344CB8AC3E}">
        <p14:creationId xmlns:p14="http://schemas.microsoft.com/office/powerpoint/2010/main" val="1785060253"/>
      </p:ext>
    </p:extLst>
  </p:cSld>
  <p:clrMapOvr>
    <a:masterClrMapping/>
  </p:clrMapOvr>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82FD8B9-6B44-42A1-B560-92C82802DE06}" type="slidenum">
              <a:rPr lang="en-US" smtClean="0"/>
              <a:t>‹#›</a:t>
            </a:fld>
            <a:endParaRPr lang="en-US"/>
          </a:p>
        </p:txBody>
      </p:sp>
    </p:spTree>
    <p:extLst>
      <p:ext uri="{BB962C8B-B14F-4D97-AF65-F5344CB8AC3E}">
        <p14:creationId xmlns:p14="http://schemas.microsoft.com/office/powerpoint/2010/main" val="364721889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82FD8B9-6B44-42A1-B560-92C82802DE06}" type="slidenum">
              <a:rPr lang="en-US" smtClean="0"/>
              <a:t>‹#›</a:t>
            </a:fld>
            <a:endParaRPr lang="en-US"/>
          </a:p>
        </p:txBody>
      </p:sp>
    </p:spTree>
    <p:extLst>
      <p:ext uri="{BB962C8B-B14F-4D97-AF65-F5344CB8AC3E}">
        <p14:creationId xmlns:p14="http://schemas.microsoft.com/office/powerpoint/2010/main" val="14887354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ection Header">
    <p:spTree>
      <p:nvGrpSpPr>
        <p:cNvPr id="1" name=""/>
        <p:cNvGrpSpPr/>
        <p:nvPr/>
      </p:nvGrpSpPr>
      <p:grpSpPr>
        <a:xfrm>
          <a:off x="0" y="0"/>
          <a:ext cx="0" cy="0"/>
          <a:chOff x="0" y="0"/>
          <a:chExt cx="0" cy="0"/>
        </a:xfrm>
      </p:grpSpPr>
      <p:sp>
        <p:nvSpPr>
          <p:cNvPr id="5" name="Content Placeholder 4"/>
          <p:cNvSpPr>
            <a:spLocks noGrp="1"/>
          </p:cNvSpPr>
          <p:nvPr>
            <p:ph sz="quarter" idx="10"/>
          </p:nvPr>
        </p:nvSpPr>
        <p:spPr>
          <a:xfrm>
            <a:off x="4418013" y="6669088"/>
            <a:ext cx="46037" cy="73025"/>
          </a:xfrm>
          <a:prstGeom prst="rect">
            <a:avLst/>
          </a:prstGeom>
        </p:spPr>
        <p:txBody>
          <a:bodyPr/>
          <a:lstStyle/>
          <a:p>
            <a:pPr lvl="4"/>
            <a:endParaRPr lang="en-US" dirty="0"/>
          </a:p>
        </p:txBody>
      </p:sp>
    </p:spTree>
    <p:extLst>
      <p:ext uri="{BB962C8B-B14F-4D97-AF65-F5344CB8AC3E}">
        <p14:creationId xmlns:p14="http://schemas.microsoft.com/office/powerpoint/2010/main" val="115921438"/>
      </p:ext>
    </p:extLst>
  </p:cSld>
  <p:clrMapOvr>
    <a:masterClrMapping/>
  </p:clrMapOvr>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82FD8B9-6B44-42A1-B560-92C82802DE06}" type="slidenum">
              <a:rPr lang="en-US" smtClean="0"/>
              <a:t>‹#›</a:t>
            </a:fld>
            <a:endParaRPr lang="en-US"/>
          </a:p>
        </p:txBody>
      </p:sp>
    </p:spTree>
    <p:extLst>
      <p:ext uri="{BB962C8B-B14F-4D97-AF65-F5344CB8AC3E}">
        <p14:creationId xmlns:p14="http://schemas.microsoft.com/office/powerpoint/2010/main" val="262068095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82FD8B9-6B44-42A1-B560-92C82802DE06}" type="slidenum">
              <a:rPr lang="en-US" smtClean="0"/>
              <a:t>‹#›</a:t>
            </a:fld>
            <a:endParaRPr lang="en-US"/>
          </a:p>
        </p:txBody>
      </p:sp>
    </p:spTree>
    <p:extLst>
      <p:ext uri="{BB962C8B-B14F-4D97-AF65-F5344CB8AC3E}">
        <p14:creationId xmlns:p14="http://schemas.microsoft.com/office/powerpoint/2010/main" val="102285775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82FD8B9-6B44-42A1-B560-92C82802DE06}" type="slidenum">
              <a:rPr lang="en-US" smtClean="0"/>
              <a:t>‹#›</a:t>
            </a:fld>
            <a:endParaRPr lang="en-US"/>
          </a:p>
        </p:txBody>
      </p:sp>
    </p:spTree>
    <p:extLst>
      <p:ext uri="{BB962C8B-B14F-4D97-AF65-F5344CB8AC3E}">
        <p14:creationId xmlns:p14="http://schemas.microsoft.com/office/powerpoint/2010/main" val="386917798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82FD8B9-6B44-42A1-B560-92C82802DE06}" type="slidenum">
              <a:rPr lang="en-US" smtClean="0"/>
              <a:t>‹#›</a:t>
            </a:fld>
            <a:endParaRPr lang="en-US"/>
          </a:p>
        </p:txBody>
      </p:sp>
    </p:spTree>
    <p:extLst>
      <p:ext uri="{BB962C8B-B14F-4D97-AF65-F5344CB8AC3E}">
        <p14:creationId xmlns:p14="http://schemas.microsoft.com/office/powerpoint/2010/main" val="117678873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82FD8B9-6B44-42A1-B560-92C82802DE06}" type="slidenum">
              <a:rPr lang="en-US" smtClean="0"/>
              <a:t>‹#›</a:t>
            </a:fld>
            <a:endParaRPr lang="en-US"/>
          </a:p>
        </p:txBody>
      </p:sp>
    </p:spTree>
    <p:extLst>
      <p:ext uri="{BB962C8B-B14F-4D97-AF65-F5344CB8AC3E}">
        <p14:creationId xmlns:p14="http://schemas.microsoft.com/office/powerpoint/2010/main" val="243595534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82FD8B9-6B44-42A1-B560-92C82802DE06}" type="slidenum">
              <a:rPr lang="en-US" smtClean="0"/>
              <a:t>‹#›</a:t>
            </a:fld>
            <a:endParaRPr lang="en-US"/>
          </a:p>
        </p:txBody>
      </p:sp>
    </p:spTree>
    <p:extLst>
      <p:ext uri="{BB962C8B-B14F-4D97-AF65-F5344CB8AC3E}">
        <p14:creationId xmlns:p14="http://schemas.microsoft.com/office/powerpoint/2010/main" val="55721160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82FD8B9-6B44-42A1-B560-92C82802DE06}" type="slidenum">
              <a:rPr lang="en-US" smtClean="0"/>
              <a:t>‹#›</a:t>
            </a:fld>
            <a:endParaRPr lang="en-US"/>
          </a:p>
        </p:txBody>
      </p:sp>
    </p:spTree>
    <p:extLst>
      <p:ext uri="{BB962C8B-B14F-4D97-AF65-F5344CB8AC3E}">
        <p14:creationId xmlns:p14="http://schemas.microsoft.com/office/powerpoint/2010/main" val="202000349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82FD8B9-6B44-42A1-B560-92C82802DE06}" type="slidenum">
              <a:rPr lang="en-US" smtClean="0"/>
              <a:t>‹#›</a:t>
            </a:fld>
            <a:endParaRPr lang="en-US"/>
          </a:p>
        </p:txBody>
      </p:sp>
    </p:spTree>
    <p:extLst>
      <p:ext uri="{BB962C8B-B14F-4D97-AF65-F5344CB8AC3E}">
        <p14:creationId xmlns:p14="http://schemas.microsoft.com/office/powerpoint/2010/main" val="79291799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82FD8B9-6B44-42A1-B560-92C82802DE06}" type="slidenum">
              <a:rPr lang="en-US" smtClean="0"/>
              <a:t>‹#›</a:t>
            </a:fld>
            <a:endParaRPr lang="en-US"/>
          </a:p>
        </p:txBody>
      </p:sp>
    </p:spTree>
    <p:extLst>
      <p:ext uri="{BB962C8B-B14F-4D97-AF65-F5344CB8AC3E}">
        <p14:creationId xmlns:p14="http://schemas.microsoft.com/office/powerpoint/2010/main" val="2593638115"/>
      </p:ext>
    </p:extLst>
  </p:cSld>
  <p:clrMapOvr>
    <a:masterClrMapping/>
  </p:clrMapOvr>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82FD8B9-6B44-42A1-B560-92C82802DE06}" type="slidenum">
              <a:rPr lang="en-US" smtClean="0"/>
              <a:t>‹#›</a:t>
            </a:fld>
            <a:endParaRPr lang="en-US"/>
          </a:p>
        </p:txBody>
      </p:sp>
    </p:spTree>
    <p:extLst>
      <p:ext uri="{BB962C8B-B14F-4D97-AF65-F5344CB8AC3E}">
        <p14:creationId xmlns:p14="http://schemas.microsoft.com/office/powerpoint/2010/main" val="1305723577"/>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9533593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0478003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US"/>
          </a:p>
        </p:txBody>
      </p:sp>
    </p:spTree>
    <p:extLst>
      <p:ext uri="{BB962C8B-B14F-4D97-AF65-F5344CB8AC3E}">
        <p14:creationId xmlns:p14="http://schemas.microsoft.com/office/powerpoint/2010/main" val="20628054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35412523"/>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42063270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theme" Target="../theme/theme2.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theme" Target="../theme/theme3.xml"/><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0" Type="http://schemas.openxmlformats.org/officeDocument/2006/relationships/slideLayout" Target="../slideLayouts/slideLayout35.xml"/><Relationship Id="rId4" Type="http://schemas.openxmlformats.org/officeDocument/2006/relationships/slideLayout" Target="../slideLayouts/slideLayout29.xml"/><Relationship Id="rId9" Type="http://schemas.openxmlformats.org/officeDocument/2006/relationships/slideLayout" Target="../slideLayouts/slideLayout3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5.xml"/><Relationship Id="rId13" Type="http://schemas.openxmlformats.org/officeDocument/2006/relationships/theme" Target="../theme/theme4.xml"/><Relationship Id="rId3" Type="http://schemas.openxmlformats.org/officeDocument/2006/relationships/slideLayout" Target="../slideLayouts/slideLayout40.xml"/><Relationship Id="rId7" Type="http://schemas.openxmlformats.org/officeDocument/2006/relationships/slideLayout" Target="../slideLayouts/slideLayout44.xml"/><Relationship Id="rId12" Type="http://schemas.openxmlformats.org/officeDocument/2006/relationships/slideLayout" Target="../slideLayouts/slideLayout49.xml"/><Relationship Id="rId2" Type="http://schemas.openxmlformats.org/officeDocument/2006/relationships/slideLayout" Target="../slideLayouts/slideLayout39.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5" Type="http://schemas.openxmlformats.org/officeDocument/2006/relationships/slideLayout" Target="../slideLayouts/slideLayout42.xml"/><Relationship Id="rId10" Type="http://schemas.openxmlformats.org/officeDocument/2006/relationships/slideLayout" Target="../slideLayouts/slideLayout47.xml"/><Relationship Id="rId4" Type="http://schemas.openxmlformats.org/officeDocument/2006/relationships/slideLayout" Target="../slideLayouts/slideLayout41.xml"/><Relationship Id="rId9" Type="http://schemas.openxmlformats.org/officeDocument/2006/relationships/slideLayout" Target="../slideLayouts/slideLayout4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FF"/>
            </a:gs>
            <a:gs pos="50000">
              <a:srgbClr val="000066"/>
            </a:gs>
            <a:gs pos="100000">
              <a:srgbClr val="0000FF"/>
            </a:gs>
          </a:gsLst>
          <a:lin ang="18900000" scaled="1"/>
        </a:gradFill>
        <a:effectLst/>
      </p:bgPr>
    </p:bg>
    <p:spTree>
      <p:nvGrpSpPr>
        <p:cNvPr id="1" name=""/>
        <p:cNvGrpSpPr/>
        <p:nvPr/>
      </p:nvGrpSpPr>
      <p:grpSpPr>
        <a:xfrm>
          <a:off x="0" y="0"/>
          <a:ext cx="0" cy="0"/>
          <a:chOff x="0" y="0"/>
          <a:chExt cx="0" cy="0"/>
        </a:xfrm>
      </p:grpSpPr>
      <p:sp>
        <p:nvSpPr>
          <p:cNvPr id="774151" name="Text Box 7"/>
          <p:cNvSpPr txBox="1">
            <a:spLocks noChangeArrowheads="1"/>
          </p:cNvSpPr>
          <p:nvPr userDrawn="1"/>
        </p:nvSpPr>
        <p:spPr bwMode="auto">
          <a:xfrm>
            <a:off x="7912100" y="6477000"/>
            <a:ext cx="850900" cy="152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eaVert" lIns="90000" tIns="46800" rIns="90000" bIns="46800">
            <a:spAutoFit/>
          </a:bodyPr>
          <a:lstStyle/>
          <a:p>
            <a:pPr>
              <a:spcBef>
                <a:spcPct val="50000"/>
              </a:spcBef>
            </a:pPr>
            <a:endParaRPr lang="en-US" sz="4400" dirty="0"/>
          </a:p>
        </p:txBody>
      </p:sp>
      <p:sp>
        <p:nvSpPr>
          <p:cNvPr id="774152" name="Text Box 8"/>
          <p:cNvSpPr txBox="1">
            <a:spLocks noChangeArrowheads="1"/>
          </p:cNvSpPr>
          <p:nvPr userDrawn="1"/>
        </p:nvSpPr>
        <p:spPr bwMode="auto">
          <a:xfrm>
            <a:off x="7620000" y="6248400"/>
            <a:ext cx="1524000" cy="762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p>
            <a:pPr>
              <a:spcBef>
                <a:spcPct val="50000"/>
              </a:spcBef>
            </a:pPr>
            <a:endParaRPr lang="en-US" sz="4400" dirty="0"/>
          </a:p>
        </p:txBody>
      </p:sp>
      <p:sp>
        <p:nvSpPr>
          <p:cNvPr id="774153" name="Text Box 9"/>
          <p:cNvSpPr txBox="1">
            <a:spLocks noChangeArrowheads="1"/>
          </p:cNvSpPr>
          <p:nvPr userDrawn="1"/>
        </p:nvSpPr>
        <p:spPr bwMode="auto">
          <a:xfrm>
            <a:off x="8101013" y="6521450"/>
            <a:ext cx="1042987" cy="24840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p>
            <a:pPr>
              <a:spcBef>
                <a:spcPct val="50000"/>
              </a:spcBef>
            </a:pPr>
            <a:fld id="{18C1B438-6E55-4E98-BB15-2C7472615306}" type="slidenum">
              <a:rPr lang="en-US" sz="1000" smtClean="0">
                <a:solidFill>
                  <a:schemeClr val="bg1"/>
                </a:solidFill>
              </a:rPr>
              <a:pPr>
                <a:spcBef>
                  <a:spcPct val="50000"/>
                </a:spcBef>
              </a:pPr>
              <a:t>‹#›</a:t>
            </a:fld>
            <a:endParaRPr lang="en-US" sz="1000" dirty="0">
              <a:solidFill>
                <a:schemeClr val="bg1"/>
              </a:solidFill>
            </a:endParaRPr>
          </a:p>
        </p:txBody>
      </p:sp>
      <p:sp>
        <p:nvSpPr>
          <p:cNvPr id="774154" name="Text Box 10"/>
          <p:cNvSpPr txBox="1">
            <a:spLocks noChangeArrowheads="1"/>
          </p:cNvSpPr>
          <p:nvPr userDrawn="1"/>
        </p:nvSpPr>
        <p:spPr bwMode="auto">
          <a:xfrm>
            <a:off x="2268538" y="6521450"/>
            <a:ext cx="446405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p>
            <a:pPr>
              <a:spcBef>
                <a:spcPct val="50000"/>
              </a:spcBef>
            </a:pPr>
            <a:endParaRPr lang="en-US" dirty="0"/>
          </a:p>
        </p:txBody>
      </p:sp>
    </p:spTree>
  </p:cSld>
  <p:clrMap bg1="lt1" tx1="dk1" bg2="lt2" tx2="dk2" accent1="accent1" accent2="accent2" accent3="accent3" accent4="accent4" accent5="accent5" accent6="accent6" hlink="hlink" folHlink="folHlink"/>
  <p:sldLayoutIdLst>
    <p:sldLayoutId id="2147483650" r:id="rId1"/>
    <p:sldLayoutId id="2147483688"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702" r:id="rId13"/>
    <p:sldLayoutId id="2147483703" r:id="rId14"/>
  </p:sldLayoutIdLst>
  <p:timing>
    <p:tnLst>
      <p:par>
        <p:cTn id="1" dur="indefinite" restart="never" nodeType="tmRoot"/>
      </p:par>
    </p:tnLst>
  </p:timing>
  <p:hf hdr="0" ftr="0" dt="0"/>
  <p:txStyles>
    <p:title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itchFamily="34" charset="0"/>
        </a:defRPr>
      </a:lvl2pPr>
      <a:lvl3pPr algn="ctr" rtl="0" fontAlgn="base">
        <a:spcBef>
          <a:spcPct val="0"/>
        </a:spcBef>
        <a:spcAft>
          <a:spcPct val="0"/>
        </a:spcAft>
        <a:defRPr sz="4400">
          <a:solidFill>
            <a:schemeClr val="tx2"/>
          </a:solidFill>
          <a:latin typeface="Arial" pitchFamily="34" charset="0"/>
        </a:defRPr>
      </a:lvl3pPr>
      <a:lvl4pPr algn="ctr" rtl="0" fontAlgn="base">
        <a:spcBef>
          <a:spcPct val="0"/>
        </a:spcBef>
        <a:spcAft>
          <a:spcPct val="0"/>
        </a:spcAft>
        <a:defRPr sz="4400">
          <a:solidFill>
            <a:schemeClr val="tx2"/>
          </a:solidFill>
          <a:latin typeface="Arial" pitchFamily="34" charset="0"/>
        </a:defRPr>
      </a:lvl4pPr>
      <a:lvl5pPr algn="ctr" rtl="0" fontAlgn="base">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defRPr>
      </a:lvl2pPr>
      <a:lvl3pPr marL="1143000" indent="-228600" algn="l" rtl="0" fontAlgn="base">
        <a:spcBef>
          <a:spcPct val="20000"/>
        </a:spcBef>
        <a:spcAft>
          <a:spcPct val="0"/>
        </a:spcAft>
        <a:buChar char="•"/>
        <a:defRPr sz="2400">
          <a:solidFill>
            <a:schemeClr val="tx1"/>
          </a:solidFill>
          <a:latin typeface="+mn-lt"/>
        </a:defRPr>
      </a:lvl3pPr>
      <a:lvl4pPr marL="1600200" indent="-228600" algn="l" rtl="0" fontAlgn="base">
        <a:spcBef>
          <a:spcPct val="20000"/>
        </a:spcBef>
        <a:spcAft>
          <a:spcPct val="0"/>
        </a:spcAft>
        <a:buChar char="–"/>
        <a:defRPr sz="2000">
          <a:solidFill>
            <a:schemeClr val="tx1"/>
          </a:solidFill>
          <a:latin typeface="+mn-lt"/>
        </a:defRPr>
      </a:lvl4pPr>
      <a:lvl5pPr marL="2057400" indent="-228600" algn="l" rtl="0" fontAlgn="base">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DE485F9-C5A0-459F-A8DE-0C9E4F79971B}" type="slidenum">
              <a:rPr lang="en-US" smtClean="0"/>
              <a:t>‹#›</a:t>
            </a:fld>
            <a:endParaRPr lang="en-US"/>
          </a:p>
        </p:txBody>
      </p:sp>
    </p:spTree>
    <p:extLst>
      <p:ext uri="{BB962C8B-B14F-4D97-AF65-F5344CB8AC3E}">
        <p14:creationId xmlns:p14="http://schemas.microsoft.com/office/powerpoint/2010/main" val="4211073742"/>
      </p:ext>
    </p:extLst>
  </p:cSld>
  <p:clrMap bg1="lt1" tx1="dk1" bg2="lt2" tx2="dk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9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9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9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76C37B8-0F71-4201-B710-6DBD397BDBB5}" type="slidenum">
              <a:rPr lang="en-US" smtClean="0"/>
              <a:t>‹#›</a:t>
            </a:fld>
            <a:endParaRPr lang="en-US"/>
          </a:p>
        </p:txBody>
      </p:sp>
    </p:spTree>
    <p:extLst>
      <p:ext uri="{BB962C8B-B14F-4D97-AF65-F5344CB8AC3E}">
        <p14:creationId xmlns:p14="http://schemas.microsoft.com/office/powerpoint/2010/main" val="4135434149"/>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 id="2147483687" r:id="rId12"/>
  </p:sldLayoutIdLst>
  <p:timing>
    <p:tnLst>
      <p:par>
        <p:cTn id="1" dur="indefinite" restart="never" nodeType="tmRoot"/>
      </p:par>
    </p:tnLst>
  </p:timing>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9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9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9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82FD8B9-6B44-42A1-B560-92C82802DE06}" type="slidenum">
              <a:rPr lang="en-US" smtClean="0"/>
              <a:t>‹#›</a:t>
            </a:fld>
            <a:endParaRPr lang="en-US"/>
          </a:p>
        </p:txBody>
      </p:sp>
    </p:spTree>
    <p:extLst>
      <p:ext uri="{BB962C8B-B14F-4D97-AF65-F5344CB8AC3E}">
        <p14:creationId xmlns:p14="http://schemas.microsoft.com/office/powerpoint/2010/main" val="1235135607"/>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Lst>
  <p:timing>
    <p:tnLst>
      <p:par>
        <p:cTn id="1" dur="indefinite" restart="never" nodeType="tmRoot"/>
      </p:par>
    </p:tnLst>
  </p:timing>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9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9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9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9.wmf"/><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10.wmf"/><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hyperlink" Target="http://www.tutorialized.com/tutorial/How-To-Create-Dynamic-Page-In-WordPress/77386" TargetMode="External"/><Relationship Id="rId2" Type="http://schemas.openxmlformats.org/officeDocument/2006/relationships/notesSlide" Target="../notesSlides/notesSlide11.xml"/><Relationship Id="rId1" Type="http://schemas.openxmlformats.org/officeDocument/2006/relationships/slideLayout" Target="../slideLayouts/slideLayout14.xml"/><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8.xml"/><Relationship Id="rId4" Type="http://schemas.openxmlformats.org/officeDocument/2006/relationships/image" Target="../media/image14.png"/></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8.xml"/><Relationship Id="rId4" Type="http://schemas.openxmlformats.org/officeDocument/2006/relationships/image" Target="../media/image17.wmf"/></Relationships>
</file>

<file path=ppt/slides/_rels/slide26.xml.rels><?xml version="1.0" encoding="UTF-8" standalone="yes"?>
<Relationships xmlns="http://schemas.openxmlformats.org/package/2006/relationships"><Relationship Id="rId3" Type="http://schemas.openxmlformats.org/officeDocument/2006/relationships/image" Target="../media/image18.wmf"/><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19.wmf"/><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image" Target="../media/image21.wmf"/><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3" Type="http://schemas.openxmlformats.org/officeDocument/2006/relationships/image" Target="../media/image23.wmf"/><Relationship Id="rId2" Type="http://schemas.openxmlformats.org/officeDocument/2006/relationships/notesSlide" Target="../notesSlides/notesSlide27.xml"/><Relationship Id="rId1" Type="http://schemas.openxmlformats.org/officeDocument/2006/relationships/slideLayout" Target="../slideLayouts/slideLayout8.xml"/><Relationship Id="rId4" Type="http://schemas.openxmlformats.org/officeDocument/2006/relationships/image" Target="../media/image24.wmf"/></Relationships>
</file>

<file path=ppt/slides/_rels/slide3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3" Type="http://schemas.openxmlformats.org/officeDocument/2006/relationships/image" Target="../media/image27.wmf"/><Relationship Id="rId2" Type="http://schemas.openxmlformats.org/officeDocument/2006/relationships/notesSlide" Target="../notesSlides/notesSlide30.xml"/><Relationship Id="rId1" Type="http://schemas.openxmlformats.org/officeDocument/2006/relationships/slideLayout" Target="../slideLayouts/slideLayout8.xml"/><Relationship Id="rId4" Type="http://schemas.openxmlformats.org/officeDocument/2006/relationships/image" Target="../media/image28.png"/></Relationships>
</file>

<file path=ppt/slides/_rels/slide37.xml.rels><?xml version="1.0" encoding="UTF-8" standalone="yes"?>
<Relationships xmlns="http://schemas.openxmlformats.org/package/2006/relationships"><Relationship Id="rId3" Type="http://schemas.openxmlformats.org/officeDocument/2006/relationships/image" Target="../media/image29.wmf"/><Relationship Id="rId2" Type="http://schemas.openxmlformats.org/officeDocument/2006/relationships/notesSlide" Target="../notesSlides/notesSlide31.xml"/><Relationship Id="rId1" Type="http://schemas.openxmlformats.org/officeDocument/2006/relationships/slideLayout" Target="../slideLayouts/slideLayout8.xml"/><Relationship Id="rId4" Type="http://schemas.openxmlformats.org/officeDocument/2006/relationships/image" Target="../media/image30.wmf"/></Relationships>
</file>

<file path=ppt/slides/_rels/slide38.xml.rels><?xml version="1.0" encoding="UTF-8" standalone="yes"?>
<Relationships xmlns="http://schemas.openxmlformats.org/package/2006/relationships"><Relationship Id="rId3" Type="http://schemas.openxmlformats.org/officeDocument/2006/relationships/image" Target="../media/image31.wmf"/><Relationship Id="rId2" Type="http://schemas.openxmlformats.org/officeDocument/2006/relationships/notesSlide" Target="../notesSlides/notesSlide32.xml"/><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4.xml"/><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5.xml"/><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6.xml"/><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7.xml"/><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4.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4.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4.xml"/><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5.xml"/><Relationship Id="rId1" Type="http://schemas.openxmlformats.org/officeDocument/2006/relationships/slideLayout" Target="../slideLayouts/slideLayout8.xml"/></Relationships>
</file>

<file path=ppt/slides/_rels/slide6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6.xml"/><Relationship Id="rId1" Type="http://schemas.openxmlformats.org/officeDocument/2006/relationships/slideLayout" Target="../slideLayouts/slideLayout8.xml"/></Relationships>
</file>

<file path=ppt/slides/_rels/slide6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7.xml"/><Relationship Id="rId1" Type="http://schemas.openxmlformats.org/officeDocument/2006/relationships/slideLayout" Target="../slideLayouts/slideLayout8.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8.xml"/><Relationship Id="rId1" Type="http://schemas.openxmlformats.org/officeDocument/2006/relationships/slideLayout" Target="../slideLayouts/slideLayout8.xml"/></Relationships>
</file>

<file path=ppt/slides/_rels/slide6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9.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0.xml"/><Relationship Id="rId1" Type="http://schemas.openxmlformats.org/officeDocument/2006/relationships/slideLayout" Target="../slideLayouts/slideLayout8.xml"/></Relationships>
</file>

<file path=ppt/slides/_rels/slide7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1.xml"/><Relationship Id="rId1" Type="http://schemas.openxmlformats.org/officeDocument/2006/relationships/slideLayout" Target="../slideLayouts/slideLayout8.xml"/></Relationships>
</file>

<file path=ppt/slides/_rels/slide7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2.xml"/><Relationship Id="rId1" Type="http://schemas.openxmlformats.org/officeDocument/2006/relationships/slideLayout" Target="../slideLayouts/slideLayout8.xml"/></Relationships>
</file>

<file path=ppt/slides/_rels/slide7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3.xml"/><Relationship Id="rId1" Type="http://schemas.openxmlformats.org/officeDocument/2006/relationships/slideLayout" Target="../slideLayouts/slideLayout8.xml"/></Relationships>
</file>

<file path=ppt/slides/_rels/slide7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4.xml"/><Relationship Id="rId1" Type="http://schemas.openxmlformats.org/officeDocument/2006/relationships/slideLayout" Target="../slideLayouts/slideLayout8.xml"/></Relationships>
</file>

<file path=ppt/slides/_rels/slide7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5.xml"/><Relationship Id="rId1" Type="http://schemas.openxmlformats.org/officeDocument/2006/relationships/slideLayout" Target="../slideLayouts/slideLayout8.xml"/></Relationships>
</file>

<file path=ppt/slides/_rels/slide7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6.xml"/><Relationship Id="rId1" Type="http://schemas.openxmlformats.org/officeDocument/2006/relationships/slideLayout" Target="../slideLayouts/slideLayout8.xml"/></Relationships>
</file>

<file path=ppt/slides/_rels/slide7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7.xml"/><Relationship Id="rId1" Type="http://schemas.openxmlformats.org/officeDocument/2006/relationships/slideLayout" Target="../slideLayouts/slideLayout8.xml"/></Relationships>
</file>

<file path=ppt/slides/_rels/slide7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8.xml"/><Relationship Id="rId1" Type="http://schemas.openxmlformats.org/officeDocument/2006/relationships/slideLayout" Target="../slideLayouts/slideLayout8.xml"/></Relationships>
</file>

<file path=ppt/slides/_rels/slide7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9.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60.xml"/><Relationship Id="rId1" Type="http://schemas.openxmlformats.org/officeDocument/2006/relationships/slideLayout" Target="../slideLayouts/slideLayout8.xml"/></Relationships>
</file>

<file path=ppt/slides/_rels/slide8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61.xml"/><Relationship Id="rId1" Type="http://schemas.openxmlformats.org/officeDocument/2006/relationships/slideLayout" Target="../slideLayouts/slideLayout8.xml"/></Relationships>
</file>

<file path=ppt/slides/_rels/slide8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62.xml"/><Relationship Id="rId1" Type="http://schemas.openxmlformats.org/officeDocument/2006/relationships/slideLayout" Target="../slideLayouts/slideLayout8.xml"/></Relationships>
</file>

<file path=ppt/slides/_rels/slide8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63.xml"/><Relationship Id="rId1" Type="http://schemas.openxmlformats.org/officeDocument/2006/relationships/slideLayout" Target="../slideLayouts/slideLayout8.xml"/></Relationships>
</file>

<file path=ppt/slides/_rels/slide8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64.xml"/><Relationship Id="rId1" Type="http://schemas.openxmlformats.org/officeDocument/2006/relationships/slideLayout" Target="../slideLayouts/slideLayout8.xml"/></Relationships>
</file>

<file path=ppt/slides/_rels/slide8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65.xml"/><Relationship Id="rId1" Type="http://schemas.openxmlformats.org/officeDocument/2006/relationships/slideLayout" Target="../slideLayouts/slideLayout8.xml"/></Relationships>
</file>

<file path=ppt/slides/_rels/slide8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1.xml"/><Relationship Id="rId4" Type="http://schemas.openxmlformats.org/officeDocument/2006/relationships/image" Target="../media/image64.png"/></Relationships>
</file>

<file path=ppt/slides/_rels/slide8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9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66.xml"/><Relationship Id="rId1" Type="http://schemas.openxmlformats.org/officeDocument/2006/relationships/slideLayout" Target="../slideLayouts/slideLayout8.xml"/></Relationships>
</file>

<file path=ppt/slides/_rels/slide9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67.xml"/><Relationship Id="rId1" Type="http://schemas.openxmlformats.org/officeDocument/2006/relationships/slideLayout" Target="../slideLayouts/slideLayout13.xml"/></Relationships>
</file>

<file path=ppt/slides/_rels/slide9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68.xml"/><Relationship Id="rId1" Type="http://schemas.openxmlformats.org/officeDocument/2006/relationships/slideLayout" Target="../slideLayouts/slideLayout8.xml"/></Relationships>
</file>

<file path=ppt/slides/_rels/slide9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69.xml"/><Relationship Id="rId1" Type="http://schemas.openxmlformats.org/officeDocument/2006/relationships/slideLayout" Target="../slideLayouts/slideLayout8.xml"/></Relationships>
</file>

<file path=ppt/slides/_rels/slide95.xml.rels><?xml version="1.0" encoding="UTF-8" standalone="yes"?>
<Relationships xmlns="http://schemas.openxmlformats.org/package/2006/relationships"><Relationship Id="rId8" Type="http://schemas.openxmlformats.org/officeDocument/2006/relationships/image" Target="../media/image82.png"/><Relationship Id="rId13" Type="http://schemas.openxmlformats.org/officeDocument/2006/relationships/image" Target="../media/image87.png"/><Relationship Id="rId3" Type="http://schemas.openxmlformats.org/officeDocument/2006/relationships/image" Target="../media/image77.png"/><Relationship Id="rId7" Type="http://schemas.openxmlformats.org/officeDocument/2006/relationships/image" Target="../media/image81.png"/><Relationship Id="rId12" Type="http://schemas.openxmlformats.org/officeDocument/2006/relationships/image" Target="../media/image86.png"/><Relationship Id="rId17" Type="http://schemas.openxmlformats.org/officeDocument/2006/relationships/image" Target="../media/image91.png"/><Relationship Id="rId2" Type="http://schemas.openxmlformats.org/officeDocument/2006/relationships/image" Target="../media/image76.png"/><Relationship Id="rId16" Type="http://schemas.openxmlformats.org/officeDocument/2006/relationships/image" Target="../media/image90.png"/><Relationship Id="rId1" Type="http://schemas.openxmlformats.org/officeDocument/2006/relationships/slideLayout" Target="../slideLayouts/slideLayout8.xml"/><Relationship Id="rId6" Type="http://schemas.openxmlformats.org/officeDocument/2006/relationships/image" Target="../media/image80.png"/><Relationship Id="rId11" Type="http://schemas.openxmlformats.org/officeDocument/2006/relationships/image" Target="../media/image85.png"/><Relationship Id="rId5" Type="http://schemas.openxmlformats.org/officeDocument/2006/relationships/image" Target="../media/image79.png"/><Relationship Id="rId15" Type="http://schemas.openxmlformats.org/officeDocument/2006/relationships/image" Target="../media/image89.png"/><Relationship Id="rId10" Type="http://schemas.openxmlformats.org/officeDocument/2006/relationships/image" Target="../media/image84.png"/><Relationship Id="rId4" Type="http://schemas.openxmlformats.org/officeDocument/2006/relationships/image" Target="../media/image78.png"/><Relationship Id="rId9" Type="http://schemas.openxmlformats.org/officeDocument/2006/relationships/image" Target="../media/image83.png"/><Relationship Id="rId14" Type="http://schemas.openxmlformats.org/officeDocument/2006/relationships/image" Target="../media/image88.png"/></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5986" name="Rectangle 2"/>
          <p:cNvSpPr>
            <a:spLocks noGrp="1" noChangeArrowheads="1"/>
          </p:cNvSpPr>
          <p:nvPr>
            <p:ph type="ctrTitle" idx="4294967295"/>
          </p:nvPr>
        </p:nvSpPr>
        <p:spPr bwMode="auto">
          <a:xfrm>
            <a:off x="617622" y="545432"/>
            <a:ext cx="8173452" cy="5147008"/>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nchor="b"/>
          <a:lstStyle/>
          <a:p>
            <a:pPr algn="ctr">
              <a:lnSpc>
                <a:spcPct val="100000"/>
              </a:lnSpc>
              <a:spcAft>
                <a:spcPts val="1200"/>
              </a:spcAft>
              <a:tabLst>
                <a:tab pos="1203325" algn="l"/>
              </a:tabLst>
            </a:pPr>
            <a:r>
              <a:rPr lang="en-US" altLang="zh-CN" sz="2800" b="1" dirty="0" smtClean="0">
                <a:solidFill>
                  <a:srgbClr val="00FFFF"/>
                </a:solidFill>
                <a:ea typeface="宋体" pitchFamily="2" charset="-122"/>
                <a:cs typeface="Times New Roman" pitchFamily="18" charset="0"/>
              </a:rPr>
              <a:t>Kai Hwang: </a:t>
            </a:r>
            <a:r>
              <a:rPr lang="en-US" altLang="zh-CN" sz="2800" b="1" i="1" dirty="0" smtClean="0">
                <a:solidFill>
                  <a:srgbClr val="00FFCC"/>
                </a:solidFill>
                <a:ea typeface="宋体" pitchFamily="2" charset="-122"/>
                <a:cs typeface="Times New Roman" pitchFamily="18" charset="0"/>
              </a:rPr>
              <a:t>Cloud Computing for Machine Learning and Cognitive Applications</a:t>
            </a:r>
            <a:r>
              <a:rPr lang="en-US" altLang="zh-CN" sz="2800" b="1" dirty="0" smtClean="0">
                <a:solidFill>
                  <a:srgbClr val="FFFF00"/>
                </a:solidFill>
                <a:ea typeface="宋体" pitchFamily="2" charset="-122"/>
                <a:cs typeface="Times New Roman" pitchFamily="18" charset="0"/>
              </a:rPr>
              <a:t/>
            </a:r>
            <a:br>
              <a:rPr lang="en-US" altLang="zh-CN" sz="2800" b="1" dirty="0" smtClean="0">
                <a:solidFill>
                  <a:srgbClr val="FFFF00"/>
                </a:solidFill>
                <a:ea typeface="宋体" pitchFamily="2" charset="-122"/>
                <a:cs typeface="Times New Roman" pitchFamily="18" charset="0"/>
              </a:rPr>
            </a:br>
            <a:r>
              <a:rPr lang="en-US" altLang="zh-CN" sz="2400" b="1" dirty="0" smtClean="0">
                <a:solidFill>
                  <a:schemeClr val="bg1"/>
                </a:solidFill>
                <a:ea typeface="宋体" pitchFamily="2" charset="-122"/>
                <a:cs typeface="Times New Roman" pitchFamily="18" charset="0"/>
              </a:rPr>
              <a:t>The MIT Press, Cambridge, MA.  2017</a:t>
            </a:r>
            <a:br>
              <a:rPr lang="en-US" altLang="zh-CN" sz="2400" b="1" dirty="0" smtClean="0">
                <a:solidFill>
                  <a:schemeClr val="bg1"/>
                </a:solidFill>
                <a:ea typeface="宋体" pitchFamily="2" charset="-122"/>
                <a:cs typeface="Times New Roman" pitchFamily="18" charset="0"/>
              </a:rPr>
            </a:br>
            <a:r>
              <a:rPr lang="en-US" altLang="zh-CN" sz="2400" dirty="0" smtClean="0">
                <a:solidFill>
                  <a:schemeClr val="bg1"/>
                </a:solidFill>
                <a:ea typeface="宋体" pitchFamily="2" charset="-122"/>
                <a:cs typeface="Times New Roman" pitchFamily="18" charset="0"/>
              </a:rPr>
              <a:t/>
            </a:r>
            <a:br>
              <a:rPr lang="en-US" altLang="zh-CN" sz="2400" dirty="0" smtClean="0">
                <a:solidFill>
                  <a:schemeClr val="bg1"/>
                </a:solidFill>
                <a:ea typeface="宋体" pitchFamily="2" charset="-122"/>
                <a:cs typeface="Times New Roman" pitchFamily="18" charset="0"/>
              </a:rPr>
            </a:br>
            <a:r>
              <a:rPr lang="en-US" altLang="zh-CN" sz="2400" dirty="0" smtClean="0">
                <a:solidFill>
                  <a:schemeClr val="bg1"/>
                </a:solidFill>
                <a:ea typeface="宋体" pitchFamily="2" charset="-122"/>
                <a:cs typeface="Times New Roman" pitchFamily="18" charset="0"/>
              </a:rPr>
              <a:t/>
            </a:r>
            <a:br>
              <a:rPr lang="en-US" altLang="zh-CN" sz="2400" dirty="0" smtClean="0">
                <a:solidFill>
                  <a:schemeClr val="bg1"/>
                </a:solidFill>
                <a:ea typeface="宋体" pitchFamily="2" charset="-122"/>
                <a:cs typeface="Times New Roman" pitchFamily="18" charset="0"/>
              </a:rPr>
            </a:br>
            <a:r>
              <a:rPr lang="en-US" altLang="zh-CN" sz="3200" b="1" dirty="0" smtClean="0">
                <a:solidFill>
                  <a:srgbClr val="FFFF00"/>
                </a:solidFill>
                <a:ea typeface="宋体" pitchFamily="2" charset="-122"/>
                <a:cs typeface="Times New Roman" pitchFamily="18" charset="0"/>
              </a:rPr>
              <a:t>Chapter 8: MapReduce Paradigm, Hadoop and Spark Programming </a:t>
            </a:r>
            <a:br>
              <a:rPr lang="en-US" altLang="zh-CN" sz="3200" b="1" dirty="0" smtClean="0">
                <a:solidFill>
                  <a:srgbClr val="FFFF00"/>
                </a:solidFill>
                <a:ea typeface="宋体" pitchFamily="2" charset="-122"/>
                <a:cs typeface="Times New Roman" pitchFamily="18" charset="0"/>
              </a:rPr>
            </a:br>
            <a:r>
              <a:rPr lang="en-US" altLang="zh-CN" sz="2400" b="1" dirty="0" smtClean="0">
                <a:solidFill>
                  <a:schemeClr val="bg1"/>
                </a:solidFill>
                <a:ea typeface="宋体" pitchFamily="2" charset="-122"/>
                <a:cs typeface="Times New Roman" pitchFamily="18" charset="0"/>
              </a:rPr>
              <a:t>(96 slides for  </a:t>
            </a:r>
            <a:r>
              <a:rPr lang="en-US" altLang="zh-CN" sz="2400" b="1" dirty="0">
                <a:solidFill>
                  <a:schemeClr val="bg1"/>
                </a:solidFill>
                <a:ea typeface="宋体" pitchFamily="2" charset="-122"/>
                <a:cs typeface="Times New Roman" pitchFamily="18" charset="0"/>
              </a:rPr>
              <a:t>6</a:t>
            </a:r>
            <a:r>
              <a:rPr lang="en-US" altLang="zh-CN" sz="2400" b="1" dirty="0" smtClean="0">
                <a:solidFill>
                  <a:schemeClr val="bg1"/>
                </a:solidFill>
                <a:ea typeface="宋体" pitchFamily="2" charset="-122"/>
                <a:cs typeface="Times New Roman" pitchFamily="18" charset="0"/>
              </a:rPr>
              <a:t> - hour lectures)</a:t>
            </a:r>
            <a:r>
              <a:rPr lang="en-US" altLang="zh-CN" sz="4000" b="1" dirty="0" smtClean="0">
                <a:solidFill>
                  <a:schemeClr val="bg1"/>
                </a:solidFill>
                <a:ea typeface="宋体" pitchFamily="2" charset="-122"/>
                <a:cs typeface="Times New Roman" pitchFamily="18" charset="0"/>
              </a:rPr>
              <a:t/>
            </a:r>
            <a:br>
              <a:rPr lang="en-US" altLang="zh-CN" sz="4000" b="1" dirty="0" smtClean="0">
                <a:solidFill>
                  <a:schemeClr val="bg1"/>
                </a:solidFill>
                <a:ea typeface="宋体" pitchFamily="2" charset="-122"/>
                <a:cs typeface="Times New Roman" pitchFamily="18" charset="0"/>
              </a:rPr>
            </a:br>
            <a:r>
              <a:rPr lang="en-US" altLang="zh-CN" sz="3600" dirty="0" smtClean="0">
                <a:solidFill>
                  <a:schemeClr val="bg1"/>
                </a:solidFill>
                <a:ea typeface="宋体" pitchFamily="2" charset="-122"/>
                <a:cs typeface="Times New Roman" pitchFamily="18" charset="0"/>
              </a:rPr>
              <a:t/>
            </a:r>
            <a:br>
              <a:rPr lang="en-US" altLang="zh-CN" sz="3600" dirty="0" smtClean="0">
                <a:solidFill>
                  <a:schemeClr val="bg1"/>
                </a:solidFill>
                <a:ea typeface="宋体" pitchFamily="2" charset="-122"/>
                <a:cs typeface="Times New Roman" pitchFamily="18" charset="0"/>
              </a:rPr>
            </a:br>
            <a:r>
              <a:rPr lang="en-US" altLang="zh-CN" sz="1800" b="1" dirty="0" smtClean="0">
                <a:solidFill>
                  <a:srgbClr val="00FFFF"/>
                </a:solidFill>
                <a:ea typeface="宋体" pitchFamily="2" charset="-122"/>
                <a:cs typeface="Times New Roman" pitchFamily="18" charset="0"/>
              </a:rPr>
              <a:t>All rights reserved by Kai Hwang and MIT Press, 2017.</a:t>
            </a:r>
            <a:br>
              <a:rPr lang="en-US" altLang="zh-CN" sz="1800" b="1" dirty="0" smtClean="0">
                <a:solidFill>
                  <a:srgbClr val="00FFFF"/>
                </a:solidFill>
                <a:ea typeface="宋体" pitchFamily="2" charset="-122"/>
                <a:cs typeface="Times New Roman" pitchFamily="18" charset="0"/>
              </a:rPr>
            </a:br>
            <a:r>
              <a:rPr lang="en-US" altLang="zh-CN" sz="1800" b="1" dirty="0" smtClean="0">
                <a:solidFill>
                  <a:srgbClr val="00FFFF"/>
                </a:solidFill>
                <a:ea typeface="宋体" pitchFamily="2" charset="-122"/>
                <a:cs typeface="Times New Roman" pitchFamily="18" charset="0"/>
              </a:rPr>
              <a:t>  For exclusive use by qualified instructors adopting </a:t>
            </a:r>
            <a:br>
              <a:rPr lang="en-US" altLang="zh-CN" sz="1800" b="1" dirty="0" smtClean="0">
                <a:solidFill>
                  <a:srgbClr val="00FFFF"/>
                </a:solidFill>
                <a:ea typeface="宋体" pitchFamily="2" charset="-122"/>
                <a:cs typeface="Times New Roman" pitchFamily="18" charset="0"/>
              </a:rPr>
            </a:br>
            <a:r>
              <a:rPr lang="en-US" altLang="zh-CN" sz="1800" b="1" dirty="0" smtClean="0">
                <a:solidFill>
                  <a:srgbClr val="00FFFF"/>
                </a:solidFill>
                <a:ea typeface="宋体" pitchFamily="2" charset="-122"/>
                <a:cs typeface="Times New Roman" pitchFamily="18" charset="0"/>
              </a:rPr>
              <a:t>the textbook, not for commercial or publication release</a:t>
            </a:r>
            <a:endParaRPr lang="en-US" altLang="zh-CN" sz="2800" b="1" dirty="0">
              <a:solidFill>
                <a:srgbClr val="00FFFF"/>
              </a:solidFill>
              <a:ea typeface="宋体" pitchFamily="2" charset="-122"/>
              <a:cs typeface="Times New Roman" pitchFamily="18" charset="0"/>
            </a:endParaRPr>
          </a:p>
        </p:txBody>
      </p:sp>
    </p:spTree>
    <p:extLst>
      <p:ext uri="{BB962C8B-B14F-4D97-AF65-F5344CB8AC3E}">
        <p14:creationId xmlns:p14="http://schemas.microsoft.com/office/powerpoint/2010/main" val="232697326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40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5900" y="2349500"/>
            <a:ext cx="8823325" cy="3949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638403" name="Text Box 3"/>
          <p:cNvSpPr txBox="1">
            <a:spLocks noChangeArrowheads="1"/>
          </p:cNvSpPr>
          <p:nvPr/>
        </p:nvSpPr>
        <p:spPr bwMode="auto">
          <a:xfrm>
            <a:off x="1079500" y="512763"/>
            <a:ext cx="7237413" cy="15541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p>
            <a:pPr>
              <a:spcBef>
                <a:spcPct val="50000"/>
              </a:spcBef>
            </a:pPr>
            <a:r>
              <a:rPr lang="en-US" sz="3200" dirty="0">
                <a:solidFill>
                  <a:srgbClr val="FFFF00"/>
                </a:solidFill>
                <a:latin typeface="Arial" pitchFamily="34" charset="0"/>
              </a:rPr>
              <a:t>Linking the Map Workers and Reduce Workers by Key Matching </a:t>
            </a:r>
            <a:br>
              <a:rPr lang="en-US" sz="3200" dirty="0">
                <a:solidFill>
                  <a:srgbClr val="FFFF00"/>
                </a:solidFill>
                <a:latin typeface="Arial" pitchFamily="34" charset="0"/>
              </a:rPr>
            </a:br>
            <a:r>
              <a:rPr lang="en-US" sz="3200" dirty="0">
                <a:solidFill>
                  <a:srgbClr val="FFFF00"/>
                </a:solidFill>
                <a:latin typeface="Arial" pitchFamily="34" charset="0"/>
              </a:rPr>
              <a:t>in Partitioning Functions</a:t>
            </a:r>
          </a:p>
        </p:txBody>
      </p:sp>
    </p:spTree>
    <p:extLst>
      <p:ext uri="{BB962C8B-B14F-4D97-AF65-F5344CB8AC3E}">
        <p14:creationId xmlns:p14="http://schemas.microsoft.com/office/powerpoint/2010/main" val="2151317193"/>
      </p:ext>
    </p:extLst>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4306" name="Picture 2"/>
          <p:cNvPicPr>
            <a:picLocks noChangeAspect="1" noChangeArrowheads="1"/>
          </p:cNvPicPr>
          <p:nvPr/>
        </p:nvPicPr>
        <p:blipFill>
          <a:blip r:embed="rId3">
            <a:extLst>
              <a:ext uri="{28A0092B-C50C-407E-A947-70E740481C1C}">
                <a14:useLocalDpi xmlns:a14="http://schemas.microsoft.com/office/drawing/2010/main" val="0"/>
              </a:ext>
            </a:extLst>
          </a:blip>
          <a:srcRect l="3166" r="4021" b="18898"/>
          <a:stretch>
            <a:fillRect/>
          </a:stretch>
        </p:blipFill>
        <p:spPr bwMode="auto">
          <a:xfrm>
            <a:off x="180975" y="1444181"/>
            <a:ext cx="8820150" cy="3673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634307" name="Text Box 3"/>
          <p:cNvSpPr txBox="1">
            <a:spLocks noChangeArrowheads="1"/>
          </p:cNvSpPr>
          <p:nvPr/>
        </p:nvSpPr>
        <p:spPr bwMode="auto">
          <a:xfrm>
            <a:off x="791580" y="152636"/>
            <a:ext cx="7524750" cy="1066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p>
            <a:pPr>
              <a:spcBef>
                <a:spcPct val="50000"/>
              </a:spcBef>
            </a:pPr>
            <a:r>
              <a:rPr lang="en-US" sz="3200" dirty="0">
                <a:solidFill>
                  <a:srgbClr val="FFFF00"/>
                </a:solidFill>
                <a:latin typeface="Arial" pitchFamily="34" charset="0"/>
              </a:rPr>
              <a:t>Logical Data Flow in 5 Processing </a:t>
            </a:r>
            <a:br>
              <a:rPr lang="en-US" sz="3200" dirty="0">
                <a:solidFill>
                  <a:srgbClr val="FFFF00"/>
                </a:solidFill>
                <a:latin typeface="Arial" pitchFamily="34" charset="0"/>
              </a:rPr>
            </a:br>
            <a:r>
              <a:rPr lang="en-US" sz="3200" dirty="0">
                <a:solidFill>
                  <a:srgbClr val="FFFF00"/>
                </a:solidFill>
                <a:latin typeface="Arial" pitchFamily="34" charset="0"/>
              </a:rPr>
              <a:t>Steps in MapReduce Process</a:t>
            </a:r>
          </a:p>
        </p:txBody>
      </p:sp>
      <p:sp>
        <p:nvSpPr>
          <p:cNvPr id="1634308" name="Text Box 4"/>
          <p:cNvSpPr txBox="1">
            <a:spLocks noChangeArrowheads="1"/>
          </p:cNvSpPr>
          <p:nvPr/>
        </p:nvSpPr>
        <p:spPr bwMode="auto">
          <a:xfrm>
            <a:off x="323850" y="5337175"/>
            <a:ext cx="8677275" cy="825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p>
            <a:pPr algn="l">
              <a:spcBef>
                <a:spcPct val="50000"/>
              </a:spcBef>
            </a:pPr>
            <a:r>
              <a:rPr lang="en-US">
                <a:solidFill>
                  <a:srgbClr val="00FFFF"/>
                </a:solidFill>
                <a:latin typeface="Arial" pitchFamily="34" charset="0"/>
              </a:rPr>
              <a:t>(Key, Value) Pairs are generated by the Map function over multiple available Map Workers (VM instances). These pairs are then sorted and group based on key ordering. Different key-groups are then processed by multiple Reduce Workers in parallel.  </a:t>
            </a:r>
          </a:p>
        </p:txBody>
      </p:sp>
    </p:spTree>
    <p:extLst>
      <p:ext uri="{BB962C8B-B14F-4D97-AF65-F5344CB8AC3E}">
        <p14:creationId xmlns:p14="http://schemas.microsoft.com/office/powerpoint/2010/main" val="2840864734"/>
      </p:ext>
    </p:extLst>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6354" name="Picture 2"/>
          <p:cNvPicPr>
            <a:picLocks noChangeAspect="1" noChangeArrowheads="1"/>
          </p:cNvPicPr>
          <p:nvPr/>
        </p:nvPicPr>
        <p:blipFill>
          <a:blip r:embed="rId3">
            <a:extLst>
              <a:ext uri="{28A0092B-C50C-407E-A947-70E740481C1C}">
                <a14:useLocalDpi xmlns:a14="http://schemas.microsoft.com/office/drawing/2010/main" val="0"/>
              </a:ext>
            </a:extLst>
          </a:blip>
          <a:srcRect l="3326" t="-2127" r="2406" b="22678"/>
          <a:stretch>
            <a:fillRect/>
          </a:stretch>
        </p:blipFill>
        <p:spPr bwMode="auto">
          <a:xfrm>
            <a:off x="215900" y="1881188"/>
            <a:ext cx="8712200" cy="4032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636355" name="Text Box 3"/>
          <p:cNvSpPr txBox="1">
            <a:spLocks noChangeArrowheads="1"/>
          </p:cNvSpPr>
          <p:nvPr/>
        </p:nvSpPr>
        <p:spPr bwMode="auto">
          <a:xfrm>
            <a:off x="1187450" y="584200"/>
            <a:ext cx="6913563" cy="1066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p>
            <a:pPr>
              <a:spcBef>
                <a:spcPct val="50000"/>
              </a:spcBef>
            </a:pPr>
            <a:r>
              <a:rPr lang="en-US" sz="3200">
                <a:solidFill>
                  <a:srgbClr val="FFFF00"/>
                </a:solidFill>
                <a:latin typeface="Arial" pitchFamily="34" charset="0"/>
              </a:rPr>
              <a:t>A Word Counting Example on &lt;Key, Count&gt;  Distribution</a:t>
            </a:r>
          </a:p>
        </p:txBody>
      </p:sp>
    </p:spTree>
    <p:extLst>
      <p:ext uri="{BB962C8B-B14F-4D97-AF65-F5344CB8AC3E}">
        <p14:creationId xmlns:p14="http://schemas.microsoft.com/office/powerpoint/2010/main" val="3559030734"/>
      </p:ext>
    </p:extLst>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42498" name="Picture 2"/>
          <p:cNvPicPr>
            <a:picLocks noChangeAspect="1" noChangeArrowheads="1"/>
          </p:cNvPicPr>
          <p:nvPr/>
        </p:nvPicPr>
        <p:blipFill>
          <a:blip r:embed="rId3">
            <a:extLst>
              <a:ext uri="{28A0092B-C50C-407E-A947-70E740481C1C}">
                <a14:useLocalDpi xmlns:a14="http://schemas.microsoft.com/office/drawing/2010/main" val="0"/>
              </a:ext>
            </a:extLst>
          </a:blip>
          <a:srcRect l="2112" t="2914" b="8768"/>
          <a:stretch>
            <a:fillRect/>
          </a:stretch>
        </p:blipFill>
        <p:spPr bwMode="auto">
          <a:xfrm>
            <a:off x="215900" y="152400"/>
            <a:ext cx="8748713" cy="6589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642499" name="Text Box 3"/>
          <p:cNvSpPr txBox="1">
            <a:spLocks noChangeArrowheads="1"/>
          </p:cNvSpPr>
          <p:nvPr/>
        </p:nvSpPr>
        <p:spPr bwMode="auto">
          <a:xfrm>
            <a:off x="0" y="4689475"/>
            <a:ext cx="161925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p>
            <a:pPr>
              <a:spcBef>
                <a:spcPct val="50000"/>
              </a:spcBef>
            </a:pPr>
            <a:endParaRPr lang="en-US">
              <a:latin typeface="Arial" pitchFamily="34" charset="0"/>
            </a:endParaRPr>
          </a:p>
        </p:txBody>
      </p:sp>
      <p:sp>
        <p:nvSpPr>
          <p:cNvPr id="1642500" name="Text Box 4"/>
          <p:cNvSpPr txBox="1">
            <a:spLocks noChangeArrowheads="1"/>
          </p:cNvSpPr>
          <p:nvPr/>
        </p:nvSpPr>
        <p:spPr bwMode="auto">
          <a:xfrm>
            <a:off x="323850" y="4760913"/>
            <a:ext cx="1763713" cy="1192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p>
            <a:pPr>
              <a:spcBef>
                <a:spcPct val="50000"/>
              </a:spcBef>
            </a:pPr>
            <a:r>
              <a:rPr lang="en-US">
                <a:latin typeface="Arial" pitchFamily="34" charset="0"/>
              </a:rPr>
              <a:t>Fig.6.5 </a:t>
            </a:r>
            <a:br>
              <a:rPr lang="en-US">
                <a:latin typeface="Arial" pitchFamily="34" charset="0"/>
              </a:rPr>
            </a:br>
            <a:r>
              <a:rPr lang="en-US">
                <a:latin typeface="Arial" pitchFamily="34" charset="0"/>
              </a:rPr>
              <a:t>Dataflow Implementation</a:t>
            </a:r>
          </a:p>
          <a:p>
            <a:pPr>
              <a:spcBef>
                <a:spcPct val="50000"/>
              </a:spcBef>
            </a:pPr>
            <a:r>
              <a:rPr lang="en-US">
                <a:latin typeface="Arial" pitchFamily="34" charset="0"/>
              </a:rPr>
              <a:t>of MapReduce</a:t>
            </a:r>
          </a:p>
        </p:txBody>
      </p:sp>
    </p:spTree>
    <p:extLst>
      <p:ext uri="{BB962C8B-B14F-4D97-AF65-F5344CB8AC3E}">
        <p14:creationId xmlns:p14="http://schemas.microsoft.com/office/powerpoint/2010/main" val="3576571257"/>
      </p:ext>
    </p:extLst>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idx="1"/>
          </p:nvPr>
        </p:nvSpPr>
        <p:spPr>
          <a:xfrm>
            <a:off x="467544" y="1828237"/>
            <a:ext cx="8316923" cy="3400931"/>
          </a:xfrm>
        </p:spPr>
        <p:txBody>
          <a:bodyPr lIns="0" tIns="0" rIns="0" bIns="0"/>
          <a:lstStyle/>
          <a:p>
            <a:pPr marL="0" indent="0" eaLnBrk="1" hangingPunct="1">
              <a:spcBef>
                <a:spcPct val="0"/>
              </a:spcBef>
              <a:spcAft>
                <a:spcPts val="600"/>
              </a:spcAft>
              <a:buFont typeface="Wingdings 3" pitchFamily="18" charset="2"/>
              <a:buNone/>
            </a:pPr>
            <a:r>
              <a:rPr lang="en-US" altLang="en-US" sz="2400" b="1" dirty="0" smtClean="0">
                <a:solidFill>
                  <a:srgbClr val="00FFCC"/>
                </a:solidFill>
              </a:rPr>
              <a:t>Map</a:t>
            </a:r>
            <a:r>
              <a:rPr lang="en-US" altLang="en-US" sz="2400" b="1" dirty="0" smtClean="0">
                <a:solidFill>
                  <a:schemeClr val="bg1"/>
                </a:solidFill>
              </a:rPr>
              <a:t> </a:t>
            </a:r>
            <a:r>
              <a:rPr lang="en-US" altLang="en-US" sz="2400" b="1" dirty="0" smtClean="0">
                <a:solidFill>
                  <a:schemeClr val="bg1"/>
                </a:solidFill>
              </a:rPr>
              <a:t>function:</a:t>
            </a:r>
            <a:r>
              <a:rPr lang="en-US" altLang="en-US" sz="2400" b="1" dirty="0" smtClean="0">
                <a:solidFill>
                  <a:schemeClr val="bg1"/>
                </a:solidFill>
              </a:rPr>
              <a:t/>
            </a:r>
            <a:br>
              <a:rPr lang="en-US" altLang="en-US" sz="2400" b="1" dirty="0" smtClean="0">
                <a:solidFill>
                  <a:schemeClr val="bg1"/>
                </a:solidFill>
              </a:rPr>
            </a:br>
            <a:r>
              <a:rPr lang="en-US" altLang="en-US" sz="2400" b="1" dirty="0" smtClean="0">
                <a:solidFill>
                  <a:schemeClr val="bg1"/>
                </a:solidFill>
              </a:rPr>
              <a:t> -   input is (file offset, line) </a:t>
            </a:r>
            <a:br>
              <a:rPr lang="en-US" altLang="en-US" sz="2400" b="1" dirty="0" smtClean="0">
                <a:solidFill>
                  <a:schemeClr val="bg1"/>
                </a:solidFill>
              </a:rPr>
            </a:br>
            <a:r>
              <a:rPr lang="en-US" altLang="en-US" sz="2400" b="1" dirty="0" smtClean="0">
                <a:solidFill>
                  <a:schemeClr val="bg1"/>
                </a:solidFill>
              </a:rPr>
              <a:t> -   output is either:</a:t>
            </a:r>
          </a:p>
          <a:p>
            <a:pPr marL="0" indent="0" eaLnBrk="1" hangingPunct="1">
              <a:spcBef>
                <a:spcPct val="0"/>
              </a:spcBef>
              <a:spcAft>
                <a:spcPts val="600"/>
              </a:spcAft>
              <a:buFont typeface="Wingdings 3" pitchFamily="18" charset="2"/>
              <a:buNone/>
            </a:pPr>
            <a:r>
              <a:rPr lang="en-US" altLang="en-US" sz="2400" b="1" dirty="0" smtClean="0">
                <a:solidFill>
                  <a:schemeClr val="bg1"/>
                </a:solidFill>
              </a:rPr>
              <a:t>	1.  an empty list          // (the line does not match) </a:t>
            </a:r>
            <a:br>
              <a:rPr lang="en-US" altLang="en-US" sz="2400" b="1" dirty="0" smtClean="0">
                <a:solidFill>
                  <a:schemeClr val="bg1"/>
                </a:solidFill>
              </a:rPr>
            </a:br>
            <a:r>
              <a:rPr lang="en-US" altLang="en-US" sz="2400" b="1" dirty="0" smtClean="0">
                <a:solidFill>
                  <a:schemeClr val="bg1"/>
                </a:solidFill>
              </a:rPr>
              <a:t>	2.  a key-value pair    // (line, 1)] (if it matches)</a:t>
            </a:r>
            <a:br>
              <a:rPr lang="en-US" altLang="en-US" sz="2400" b="1" dirty="0" smtClean="0">
                <a:solidFill>
                  <a:schemeClr val="bg1"/>
                </a:solidFill>
              </a:rPr>
            </a:br>
            <a:r>
              <a:rPr lang="en-US" altLang="en-US" sz="2400" b="1" dirty="0" smtClean="0">
                <a:solidFill>
                  <a:schemeClr val="bg1"/>
                </a:solidFill>
              </a:rPr>
              <a:t/>
            </a:r>
            <a:br>
              <a:rPr lang="en-US" altLang="en-US" sz="2400" b="1" dirty="0" smtClean="0">
                <a:solidFill>
                  <a:schemeClr val="bg1"/>
                </a:solidFill>
              </a:rPr>
            </a:br>
            <a:r>
              <a:rPr lang="en-US" altLang="en-US" sz="2400" b="1" dirty="0" smtClean="0">
                <a:solidFill>
                  <a:srgbClr val="00FFCC"/>
                </a:solidFill>
              </a:rPr>
              <a:t>Reduce</a:t>
            </a:r>
            <a:r>
              <a:rPr lang="en-US" altLang="en-US" sz="2400" b="1" dirty="0" smtClean="0">
                <a:solidFill>
                  <a:schemeClr val="bg1"/>
                </a:solidFill>
              </a:rPr>
              <a:t> </a:t>
            </a:r>
            <a:r>
              <a:rPr lang="en-US" altLang="en-US" sz="2400" b="1" dirty="0" smtClean="0">
                <a:solidFill>
                  <a:schemeClr val="bg1"/>
                </a:solidFill>
              </a:rPr>
              <a:t>function:</a:t>
            </a:r>
            <a:r>
              <a:rPr lang="en-US" altLang="en-US" sz="2400" b="1" dirty="0" smtClean="0">
                <a:solidFill>
                  <a:schemeClr val="bg1"/>
                </a:solidFill>
              </a:rPr>
              <a:t/>
            </a:r>
            <a:br>
              <a:rPr lang="en-US" altLang="en-US" sz="2400" b="1" dirty="0" smtClean="0">
                <a:solidFill>
                  <a:schemeClr val="bg1"/>
                </a:solidFill>
              </a:rPr>
            </a:br>
            <a:r>
              <a:rPr lang="en-US" altLang="en-US" sz="2400" b="1" dirty="0" smtClean="0">
                <a:solidFill>
                  <a:schemeClr val="bg1"/>
                </a:solidFill>
              </a:rPr>
              <a:t> - input is    (line, [1, 1, 1, ...]) </a:t>
            </a:r>
            <a:br>
              <a:rPr lang="en-US" altLang="en-US" sz="2400" b="1" dirty="0" smtClean="0">
                <a:solidFill>
                  <a:schemeClr val="bg1"/>
                </a:solidFill>
              </a:rPr>
            </a:br>
            <a:r>
              <a:rPr lang="en-US" altLang="en-US" sz="2400" b="1" dirty="0" smtClean="0">
                <a:solidFill>
                  <a:schemeClr val="bg1"/>
                </a:solidFill>
              </a:rPr>
              <a:t> - output is     (line, n) where n is the sum of 1s in the list.</a:t>
            </a:r>
          </a:p>
        </p:txBody>
      </p:sp>
      <p:sp>
        <p:nvSpPr>
          <p:cNvPr id="4" name="Rectangle 1"/>
          <p:cNvSpPr txBox="1">
            <a:spLocks noChangeArrowheads="1"/>
          </p:cNvSpPr>
          <p:nvPr/>
        </p:nvSpPr>
        <p:spPr bwMode="auto">
          <a:xfrm>
            <a:off x="503548" y="620688"/>
            <a:ext cx="8100900" cy="619125"/>
          </a:xfrm>
          <a:prstGeom prst="rect">
            <a:avLst/>
          </a:prstGeom>
          <a:noFill/>
          <a:ln w="9525">
            <a:noFill/>
            <a:miter lim="800000"/>
            <a:headEnd/>
            <a:tailEnd/>
          </a:ln>
          <a:effectLst/>
        </p:spPr>
        <p:txBody>
          <a:bodyPr lIns="0" tIns="0" rIns="0" bIns="0"/>
          <a:lstStyle/>
          <a:p>
            <a:pPr algn="ctr" eaLnBrk="1" hangingPunct="1">
              <a:lnSpc>
                <a:spcPct val="95000"/>
              </a:lnSpc>
              <a:defRPr/>
            </a:pPr>
            <a:r>
              <a:rPr lang="en-US" sz="4300" b="1" kern="0" dirty="0" smtClean="0">
                <a:solidFill>
                  <a:srgbClr val="FFFF00"/>
                </a:solidFill>
                <a:latin typeface="+mj-lt"/>
                <a:cs typeface="+mn-cs"/>
              </a:rPr>
              <a:t>Example: Distributed </a:t>
            </a:r>
            <a:r>
              <a:rPr lang="en-US" sz="4300" b="1" kern="0" dirty="0">
                <a:solidFill>
                  <a:srgbClr val="FFFF00"/>
                </a:solidFill>
                <a:latin typeface="+mj-lt"/>
                <a:cs typeface="+mn-cs"/>
              </a:rPr>
              <a:t>Grep</a:t>
            </a:r>
          </a:p>
        </p:txBody>
      </p:sp>
    </p:spTree>
    <p:extLst>
      <p:ext uri="{BB962C8B-B14F-4D97-AF65-F5344CB8AC3E}">
        <p14:creationId xmlns:p14="http://schemas.microsoft.com/office/powerpoint/2010/main" val="3316801267"/>
      </p:ext>
    </p:extLst>
  </p:cSld>
  <p:clrMapOvr>
    <a:masterClrMapping/>
  </p:clrMapOvr>
  <p:transition>
    <p:strips dir="rd"/>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idx="1"/>
          </p:nvPr>
        </p:nvSpPr>
        <p:spPr>
          <a:xfrm>
            <a:off x="1635919" y="2881314"/>
            <a:ext cx="2340769" cy="3284537"/>
          </a:xfrm>
        </p:spPr>
        <p:txBody>
          <a:bodyPr lIns="0" tIns="0" rIns="0" bIns="0"/>
          <a:lstStyle/>
          <a:p>
            <a:pPr marL="0" indent="0" eaLnBrk="1" hangingPunct="1">
              <a:spcBef>
                <a:spcPct val="0"/>
              </a:spcBef>
              <a:spcAft>
                <a:spcPts val="1200"/>
              </a:spcAft>
              <a:buFont typeface="Wingdings 3" pitchFamily="18" charset="2"/>
              <a:buNone/>
            </a:pPr>
            <a:r>
              <a:rPr lang="en-US" altLang="en-US" sz="2400" b="1" dirty="0" smtClean="0">
                <a:solidFill>
                  <a:srgbClr val="00FFFF"/>
                </a:solidFill>
                <a:latin typeface="Arial" charset="0"/>
                <a:cs typeface="Arial" charset="0"/>
              </a:rPr>
              <a:t>Map tasks:</a:t>
            </a:r>
            <a:br>
              <a:rPr lang="en-US" altLang="en-US" sz="2400" b="1" dirty="0" smtClean="0">
                <a:solidFill>
                  <a:srgbClr val="00FFFF"/>
                </a:solidFill>
                <a:latin typeface="Arial" charset="0"/>
                <a:cs typeface="Arial" charset="0"/>
              </a:rPr>
            </a:br>
            <a:r>
              <a:rPr lang="en-US" altLang="en-US" sz="2400" b="1" dirty="0" smtClean="0">
                <a:solidFill>
                  <a:srgbClr val="00FFFF"/>
                </a:solidFill>
                <a:latin typeface="Arial" charset="0"/>
                <a:cs typeface="Arial" charset="0"/>
              </a:rPr>
              <a:t>(0, C) -&gt; [(C, 1)]</a:t>
            </a:r>
            <a:br>
              <a:rPr lang="en-US" altLang="en-US" sz="2400" b="1" dirty="0" smtClean="0">
                <a:solidFill>
                  <a:srgbClr val="00FFFF"/>
                </a:solidFill>
                <a:latin typeface="Arial" charset="0"/>
                <a:cs typeface="Arial" charset="0"/>
              </a:rPr>
            </a:br>
            <a:r>
              <a:rPr lang="en-US" altLang="en-US" sz="2400" b="1" dirty="0" smtClean="0">
                <a:solidFill>
                  <a:srgbClr val="00FFFF"/>
                </a:solidFill>
                <a:latin typeface="Arial" charset="0"/>
                <a:cs typeface="Arial" charset="0"/>
              </a:rPr>
              <a:t>(2, B) -&gt; []</a:t>
            </a:r>
            <a:br>
              <a:rPr lang="en-US" altLang="en-US" sz="2400" b="1" dirty="0" smtClean="0">
                <a:solidFill>
                  <a:srgbClr val="00FFFF"/>
                </a:solidFill>
                <a:latin typeface="Arial" charset="0"/>
                <a:cs typeface="Arial" charset="0"/>
              </a:rPr>
            </a:br>
            <a:r>
              <a:rPr lang="en-US" altLang="en-US" sz="2400" b="1" dirty="0" smtClean="0">
                <a:solidFill>
                  <a:srgbClr val="00FFFF"/>
                </a:solidFill>
                <a:latin typeface="Arial" charset="0"/>
                <a:cs typeface="Arial" charset="0"/>
              </a:rPr>
              <a:t>(4, B) -&gt; []</a:t>
            </a:r>
            <a:br>
              <a:rPr lang="en-US" altLang="en-US" sz="2400" b="1" dirty="0" smtClean="0">
                <a:solidFill>
                  <a:srgbClr val="00FFFF"/>
                </a:solidFill>
                <a:latin typeface="Arial" charset="0"/>
                <a:cs typeface="Arial" charset="0"/>
              </a:rPr>
            </a:br>
            <a:r>
              <a:rPr lang="en-US" altLang="en-US" sz="2400" b="1" dirty="0" smtClean="0">
                <a:solidFill>
                  <a:srgbClr val="00FFFF"/>
                </a:solidFill>
                <a:latin typeface="Arial" charset="0"/>
                <a:cs typeface="Arial" charset="0"/>
              </a:rPr>
              <a:t>(6, C) -&gt; [(C, 1)]</a:t>
            </a:r>
            <a:br>
              <a:rPr lang="en-US" altLang="en-US" sz="2400" b="1" dirty="0" smtClean="0">
                <a:solidFill>
                  <a:srgbClr val="00FFFF"/>
                </a:solidFill>
                <a:latin typeface="Arial" charset="0"/>
                <a:cs typeface="Arial" charset="0"/>
              </a:rPr>
            </a:br>
            <a:r>
              <a:rPr lang="en-US" altLang="en-US" sz="2400" b="1" dirty="0" smtClean="0">
                <a:solidFill>
                  <a:srgbClr val="00FFFF"/>
                </a:solidFill>
                <a:latin typeface="Arial" charset="0"/>
                <a:cs typeface="Arial" charset="0"/>
              </a:rPr>
              <a:t>(0, C) -&gt; [(C, 1)]</a:t>
            </a:r>
            <a:br>
              <a:rPr lang="en-US" altLang="en-US" sz="2400" b="1" dirty="0" smtClean="0">
                <a:solidFill>
                  <a:srgbClr val="00FFFF"/>
                </a:solidFill>
                <a:latin typeface="Arial" charset="0"/>
                <a:cs typeface="Arial" charset="0"/>
              </a:rPr>
            </a:br>
            <a:r>
              <a:rPr lang="en-US" altLang="en-US" sz="2400" b="1" dirty="0" smtClean="0">
                <a:solidFill>
                  <a:srgbClr val="00FFFF"/>
                </a:solidFill>
                <a:latin typeface="Arial" charset="0"/>
                <a:cs typeface="Arial" charset="0"/>
              </a:rPr>
              <a:t>(2, A) -&gt; [(A, 1)]</a:t>
            </a:r>
          </a:p>
        </p:txBody>
      </p:sp>
      <p:sp>
        <p:nvSpPr>
          <p:cNvPr id="5" name="Rectangle 1"/>
          <p:cNvSpPr txBox="1">
            <a:spLocks noChangeArrowheads="1"/>
          </p:cNvSpPr>
          <p:nvPr/>
        </p:nvSpPr>
        <p:spPr bwMode="auto">
          <a:xfrm>
            <a:off x="1735931" y="203201"/>
            <a:ext cx="5705475" cy="619125"/>
          </a:xfrm>
          <a:prstGeom prst="rect">
            <a:avLst/>
          </a:prstGeom>
          <a:noFill/>
          <a:ln w="9525">
            <a:noFill/>
            <a:miter lim="800000"/>
            <a:headEnd/>
            <a:tailEnd/>
          </a:ln>
          <a:effectLst/>
        </p:spPr>
        <p:txBody>
          <a:bodyPr lIns="0" tIns="0" rIns="0" bIns="0"/>
          <a:lstStyle/>
          <a:p>
            <a:pPr algn="ctr" eaLnBrk="1" hangingPunct="1">
              <a:lnSpc>
                <a:spcPct val="95000"/>
              </a:lnSpc>
              <a:defRPr/>
            </a:pPr>
            <a:r>
              <a:rPr lang="en-US" sz="4300" b="1" kern="0" dirty="0">
                <a:solidFill>
                  <a:srgbClr val="FFFF00"/>
                </a:solidFill>
                <a:latin typeface="Arial" panose="020B0604020202020204" pitchFamily="34" charset="0"/>
                <a:cs typeface="Arial" panose="020B0604020202020204" pitchFamily="34" charset="0"/>
              </a:rPr>
              <a:t>Distributed </a:t>
            </a:r>
            <a:r>
              <a:rPr lang="en-US" sz="4300" b="1" kern="0" dirty="0" err="1">
                <a:solidFill>
                  <a:srgbClr val="FFFF00"/>
                </a:solidFill>
                <a:latin typeface="Arial" panose="020B0604020202020204" pitchFamily="34" charset="0"/>
                <a:cs typeface="Arial" panose="020B0604020202020204" pitchFamily="34" charset="0"/>
              </a:rPr>
              <a:t>Grep</a:t>
            </a:r>
            <a:endParaRPr lang="en-US" sz="4300" b="1" kern="0" dirty="0">
              <a:solidFill>
                <a:srgbClr val="FFFF00"/>
              </a:solidFill>
              <a:latin typeface="Arial" panose="020B0604020202020204" pitchFamily="34" charset="0"/>
              <a:cs typeface="Arial" panose="020B0604020202020204" pitchFamily="34" charset="0"/>
            </a:endParaRPr>
          </a:p>
        </p:txBody>
      </p:sp>
      <p:grpSp>
        <p:nvGrpSpPr>
          <p:cNvPr id="29700" name="Group 5"/>
          <p:cNvGrpSpPr>
            <a:grpSpLocks/>
          </p:cNvGrpSpPr>
          <p:nvPr/>
        </p:nvGrpSpPr>
        <p:grpSpPr bwMode="auto">
          <a:xfrm>
            <a:off x="1619672" y="822328"/>
            <a:ext cx="5965800" cy="1850590"/>
            <a:chOff x="1052945" y="2590571"/>
            <a:chExt cx="5855854" cy="1519610"/>
          </a:xfrm>
          <a:noFill/>
        </p:grpSpPr>
        <p:sp>
          <p:nvSpPr>
            <p:cNvPr id="7" name="Rectangle 6"/>
            <p:cNvSpPr/>
            <p:nvPr/>
          </p:nvSpPr>
          <p:spPr>
            <a:xfrm>
              <a:off x="2023099" y="2590571"/>
              <a:ext cx="508100" cy="1519610"/>
            </a:xfrm>
            <a:prstGeom prst="rect">
              <a:avLst/>
            </a:prstGeom>
            <a:solidFill>
              <a:srgbClr val="66FF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sz="1800" b="1" dirty="0">
                  <a:solidFill>
                    <a:schemeClr val="tx1"/>
                  </a:solidFill>
                </a:rPr>
                <a:t>C</a:t>
              </a:r>
            </a:p>
            <a:p>
              <a:pPr algn="ctr" eaLnBrk="1" hangingPunct="1">
                <a:defRPr/>
              </a:pPr>
              <a:r>
                <a:rPr lang="en-US" sz="1800" b="1" dirty="0">
                  <a:solidFill>
                    <a:schemeClr val="tx1"/>
                  </a:solidFill>
                </a:rPr>
                <a:t>B</a:t>
              </a:r>
            </a:p>
            <a:p>
              <a:pPr algn="ctr" eaLnBrk="1" hangingPunct="1">
                <a:defRPr/>
              </a:pPr>
              <a:r>
                <a:rPr lang="en-US" sz="1800" b="1" dirty="0">
                  <a:solidFill>
                    <a:schemeClr val="tx1"/>
                  </a:solidFill>
                </a:rPr>
                <a:t>B</a:t>
              </a:r>
            </a:p>
            <a:p>
              <a:pPr algn="ctr" eaLnBrk="1" hangingPunct="1">
                <a:defRPr/>
              </a:pPr>
              <a:r>
                <a:rPr lang="en-US" sz="1800" b="1" dirty="0">
                  <a:solidFill>
                    <a:schemeClr val="tx1"/>
                  </a:solidFill>
                </a:rPr>
                <a:t>C</a:t>
              </a:r>
            </a:p>
          </p:txBody>
        </p:sp>
        <p:sp>
          <p:nvSpPr>
            <p:cNvPr id="8" name="Rectangle 7"/>
            <p:cNvSpPr/>
            <p:nvPr/>
          </p:nvSpPr>
          <p:spPr>
            <a:xfrm>
              <a:off x="3847496" y="2891109"/>
              <a:ext cx="508100" cy="844460"/>
            </a:xfrm>
            <a:prstGeom prst="rect">
              <a:avLst/>
            </a:prstGeom>
            <a:solidFill>
              <a:srgbClr val="66FF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sz="1800" b="1" dirty="0">
                  <a:solidFill>
                    <a:schemeClr val="tx1"/>
                  </a:solidFill>
                </a:rPr>
                <a:t>C</a:t>
              </a:r>
            </a:p>
            <a:p>
              <a:pPr algn="ctr" eaLnBrk="1" hangingPunct="1">
                <a:defRPr/>
              </a:pPr>
              <a:r>
                <a:rPr lang="en-US" sz="1800" b="1" dirty="0">
                  <a:solidFill>
                    <a:schemeClr val="tx1"/>
                  </a:solidFill>
                </a:rPr>
                <a:t>A</a:t>
              </a:r>
            </a:p>
          </p:txBody>
        </p:sp>
        <p:sp>
          <p:nvSpPr>
            <p:cNvPr id="9" name="Rectangle 8"/>
            <p:cNvSpPr/>
            <p:nvPr/>
          </p:nvSpPr>
          <p:spPr>
            <a:xfrm>
              <a:off x="5984692" y="3218100"/>
              <a:ext cx="655767" cy="846047"/>
            </a:xfrm>
            <a:prstGeom prst="rect">
              <a:avLst/>
            </a:prstGeom>
            <a:solidFill>
              <a:srgbClr val="66FF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sz="2000" b="1" dirty="0">
                  <a:solidFill>
                    <a:schemeClr val="tx1"/>
                  </a:solidFill>
                </a:rPr>
                <a:t>3 C</a:t>
              </a:r>
            </a:p>
            <a:p>
              <a:pPr algn="ctr" eaLnBrk="1" hangingPunct="1">
                <a:defRPr/>
              </a:pPr>
              <a:r>
                <a:rPr lang="en-US" sz="2000" b="1" dirty="0">
                  <a:solidFill>
                    <a:schemeClr val="tx1"/>
                  </a:solidFill>
                </a:rPr>
                <a:t>1 A</a:t>
              </a:r>
            </a:p>
          </p:txBody>
        </p:sp>
        <p:sp>
          <p:nvSpPr>
            <p:cNvPr id="10" name="Right Arrow 9"/>
            <p:cNvSpPr/>
            <p:nvPr/>
          </p:nvSpPr>
          <p:spPr>
            <a:xfrm>
              <a:off x="4544546" y="3084764"/>
              <a:ext cx="1062246" cy="425405"/>
            </a:xfrm>
            <a:prstGeom prst="rightArrow">
              <a:avLst/>
            </a:prstGeom>
            <a:solidFill>
              <a:srgbClr val="66FFFF"/>
            </a:solidFill>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charset="0"/>
                  <a:cs typeface="Arial" charset="0"/>
                </a:defRPr>
              </a:lvl1pPr>
              <a:lvl2pPr marL="742950" indent="-285750">
                <a:defRPr>
                  <a:solidFill>
                    <a:schemeClr val="tx1"/>
                  </a:solidFill>
                  <a:latin typeface="Arial" charset="0"/>
                  <a:cs typeface="Arial" charset="0"/>
                </a:defRPr>
              </a:lvl2pPr>
              <a:lvl3pPr marL="1143000" indent="-228600">
                <a:defRPr>
                  <a:solidFill>
                    <a:schemeClr val="tx1"/>
                  </a:solidFill>
                  <a:latin typeface="Arial" charset="0"/>
                  <a:cs typeface="Arial" charset="0"/>
                </a:defRPr>
              </a:lvl3pPr>
              <a:lvl4pPr marL="1600200" indent="-228600">
                <a:defRPr>
                  <a:solidFill>
                    <a:schemeClr val="tx1"/>
                  </a:solidFill>
                  <a:latin typeface="Arial" charset="0"/>
                  <a:cs typeface="Arial" charset="0"/>
                </a:defRPr>
              </a:lvl4pPr>
              <a:lvl5pPr marL="2057400" indent="-22860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defRPr/>
              </a:pPr>
              <a:endParaRPr lang="en-US" altLang="en-US" smtClean="0">
                <a:solidFill>
                  <a:srgbClr val="CCCCCC"/>
                </a:solidFill>
                <a:latin typeface="Century Gothic" pitchFamily="34" charset="0"/>
              </a:endParaRPr>
            </a:p>
          </p:txBody>
        </p:sp>
        <p:sp>
          <p:nvSpPr>
            <p:cNvPr id="29710" name="TextBox 10"/>
            <p:cNvSpPr txBox="1">
              <a:spLocks noChangeArrowheads="1"/>
            </p:cNvSpPr>
            <p:nvPr/>
          </p:nvSpPr>
          <p:spPr bwMode="auto">
            <a:xfrm>
              <a:off x="5790979" y="2733963"/>
              <a:ext cx="1117820" cy="37909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SzPct val="80000"/>
                <a:buFont typeface="Wingdings 3" pitchFamily="18" charset="2"/>
                <a:buChar char=""/>
                <a:defRPr sz="2000">
                  <a:solidFill>
                    <a:schemeClr val="tx1"/>
                  </a:solidFill>
                  <a:latin typeface="Century Gothic" pitchFamily="34" charset="0"/>
                </a:defRPr>
              </a:lvl1pPr>
              <a:lvl2pPr marL="742950" indent="-285750">
                <a:spcBef>
                  <a:spcPts val="1000"/>
                </a:spcBef>
                <a:buClr>
                  <a:schemeClr val="accent1"/>
                </a:buClr>
                <a:buSzPct val="80000"/>
                <a:buFont typeface="Wingdings 3" pitchFamily="18" charset="2"/>
                <a:buChar char=""/>
                <a:defRPr>
                  <a:solidFill>
                    <a:schemeClr val="tx1"/>
                  </a:solidFill>
                  <a:latin typeface="Century Gothic" pitchFamily="34" charset="0"/>
                </a:defRPr>
              </a:lvl2pPr>
              <a:lvl3pPr marL="1143000" indent="-228600">
                <a:spcBef>
                  <a:spcPts val="1000"/>
                </a:spcBef>
                <a:buClr>
                  <a:schemeClr val="accent1"/>
                </a:buClr>
                <a:buSzPct val="80000"/>
                <a:buFont typeface="Wingdings 3" pitchFamily="18" charset="2"/>
                <a:buChar char=""/>
                <a:defRPr sz="1600">
                  <a:solidFill>
                    <a:schemeClr val="tx1"/>
                  </a:solidFill>
                  <a:latin typeface="Century Gothic" pitchFamily="34" charset="0"/>
                </a:defRPr>
              </a:lvl3pPr>
              <a:lvl4pPr marL="1600200" indent="-228600">
                <a:spcBef>
                  <a:spcPts val="1000"/>
                </a:spcBef>
                <a:buClr>
                  <a:schemeClr val="accent1"/>
                </a:buClr>
                <a:buSzPct val="80000"/>
                <a:buFont typeface="Wingdings 3" pitchFamily="18" charset="2"/>
                <a:buChar char=""/>
                <a:defRPr sz="1400">
                  <a:solidFill>
                    <a:schemeClr val="tx1"/>
                  </a:solidFill>
                  <a:latin typeface="Century Gothic" pitchFamily="34" charset="0"/>
                </a:defRPr>
              </a:lvl4pPr>
              <a:lvl5pPr marL="2057400" indent="-228600">
                <a:spcBef>
                  <a:spcPts val="1000"/>
                </a:spcBef>
                <a:buClr>
                  <a:schemeClr val="accent1"/>
                </a:buClr>
                <a:buSzPct val="80000"/>
                <a:buFont typeface="Wingdings 3" pitchFamily="18" charset="2"/>
                <a:buChar char=""/>
                <a:defRPr sz="1400">
                  <a:solidFill>
                    <a:schemeClr val="tx1"/>
                  </a:solidFill>
                  <a:latin typeface="Century Gothic" pitchFamily="34" charset="0"/>
                </a:defRPr>
              </a:lvl5pPr>
              <a:lvl6pPr marL="2514600" indent="-228600" eaLnBrk="0" fontAlgn="base" hangingPunct="0">
                <a:spcBef>
                  <a:spcPts val="1000"/>
                </a:spcBef>
                <a:spcAft>
                  <a:spcPct val="0"/>
                </a:spcAft>
                <a:buClr>
                  <a:schemeClr val="accent1"/>
                </a:buClr>
                <a:buSzPct val="80000"/>
                <a:buFont typeface="Wingdings 3" pitchFamily="18" charset="2"/>
                <a:buChar char=""/>
                <a:defRPr sz="1400">
                  <a:solidFill>
                    <a:schemeClr val="tx1"/>
                  </a:solidFill>
                  <a:latin typeface="Century Gothic" pitchFamily="34" charset="0"/>
                </a:defRPr>
              </a:lvl6pPr>
              <a:lvl7pPr marL="2971800" indent="-228600" eaLnBrk="0" fontAlgn="base" hangingPunct="0">
                <a:spcBef>
                  <a:spcPts val="1000"/>
                </a:spcBef>
                <a:spcAft>
                  <a:spcPct val="0"/>
                </a:spcAft>
                <a:buClr>
                  <a:schemeClr val="accent1"/>
                </a:buClr>
                <a:buSzPct val="80000"/>
                <a:buFont typeface="Wingdings 3" pitchFamily="18" charset="2"/>
                <a:buChar char=""/>
                <a:defRPr sz="1400">
                  <a:solidFill>
                    <a:schemeClr val="tx1"/>
                  </a:solidFill>
                  <a:latin typeface="Century Gothic" pitchFamily="34" charset="0"/>
                </a:defRPr>
              </a:lvl7pPr>
              <a:lvl8pPr marL="3429000" indent="-228600" eaLnBrk="0" fontAlgn="base" hangingPunct="0">
                <a:spcBef>
                  <a:spcPts val="1000"/>
                </a:spcBef>
                <a:spcAft>
                  <a:spcPct val="0"/>
                </a:spcAft>
                <a:buClr>
                  <a:schemeClr val="accent1"/>
                </a:buClr>
                <a:buSzPct val="80000"/>
                <a:buFont typeface="Wingdings 3" pitchFamily="18" charset="2"/>
                <a:buChar char=""/>
                <a:defRPr sz="1400">
                  <a:solidFill>
                    <a:schemeClr val="tx1"/>
                  </a:solidFill>
                  <a:latin typeface="Century Gothic" pitchFamily="34" charset="0"/>
                </a:defRPr>
              </a:lvl8pPr>
              <a:lvl9pPr marL="3886200" indent="-228600" eaLnBrk="0" fontAlgn="base" hangingPunct="0">
                <a:spcBef>
                  <a:spcPts val="1000"/>
                </a:spcBef>
                <a:spcAft>
                  <a:spcPct val="0"/>
                </a:spcAft>
                <a:buClr>
                  <a:schemeClr val="accent1"/>
                </a:buClr>
                <a:buSzPct val="80000"/>
                <a:buFont typeface="Wingdings 3" pitchFamily="18" charset="2"/>
                <a:buChar char=""/>
                <a:defRPr sz="1400">
                  <a:solidFill>
                    <a:schemeClr val="tx1"/>
                  </a:solidFill>
                  <a:latin typeface="Century Gothic" pitchFamily="34" charset="0"/>
                </a:defRPr>
              </a:lvl9pPr>
            </a:lstStyle>
            <a:p>
              <a:pPr eaLnBrk="1" hangingPunct="1">
                <a:spcBef>
                  <a:spcPct val="0"/>
                </a:spcBef>
                <a:buClrTx/>
                <a:buSzTx/>
                <a:buFontTx/>
                <a:buNone/>
              </a:pPr>
              <a:r>
                <a:rPr lang="en-US" altLang="en-US" sz="2400" b="1" dirty="0">
                  <a:solidFill>
                    <a:srgbClr val="FFFF00"/>
                  </a:solidFill>
                  <a:latin typeface="Arial" charset="0"/>
                </a:rPr>
                <a:t>Result</a:t>
              </a:r>
            </a:p>
          </p:txBody>
        </p:sp>
        <p:sp>
          <p:nvSpPr>
            <p:cNvPr id="29711" name="TextBox 11"/>
            <p:cNvSpPr txBox="1">
              <a:spLocks noChangeArrowheads="1"/>
            </p:cNvSpPr>
            <p:nvPr/>
          </p:nvSpPr>
          <p:spPr bwMode="auto">
            <a:xfrm>
              <a:off x="2466565" y="2803806"/>
              <a:ext cx="1554981" cy="37909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1000"/>
                </a:spcBef>
                <a:buClr>
                  <a:schemeClr val="accent1"/>
                </a:buClr>
                <a:buSzPct val="80000"/>
                <a:buFont typeface="Wingdings 3" pitchFamily="18" charset="2"/>
                <a:buChar char=""/>
                <a:defRPr sz="2000">
                  <a:solidFill>
                    <a:schemeClr val="tx1"/>
                  </a:solidFill>
                  <a:latin typeface="Century Gothic" pitchFamily="34" charset="0"/>
                </a:defRPr>
              </a:lvl1pPr>
              <a:lvl2pPr marL="742950" indent="-285750">
                <a:spcBef>
                  <a:spcPts val="1000"/>
                </a:spcBef>
                <a:buClr>
                  <a:schemeClr val="accent1"/>
                </a:buClr>
                <a:buSzPct val="80000"/>
                <a:buFont typeface="Wingdings 3" pitchFamily="18" charset="2"/>
                <a:buChar char=""/>
                <a:defRPr>
                  <a:solidFill>
                    <a:schemeClr val="tx1"/>
                  </a:solidFill>
                  <a:latin typeface="Century Gothic" pitchFamily="34" charset="0"/>
                </a:defRPr>
              </a:lvl2pPr>
              <a:lvl3pPr marL="1143000" indent="-228600">
                <a:spcBef>
                  <a:spcPts val="1000"/>
                </a:spcBef>
                <a:buClr>
                  <a:schemeClr val="accent1"/>
                </a:buClr>
                <a:buSzPct val="80000"/>
                <a:buFont typeface="Wingdings 3" pitchFamily="18" charset="2"/>
                <a:buChar char=""/>
                <a:defRPr sz="1600">
                  <a:solidFill>
                    <a:schemeClr val="tx1"/>
                  </a:solidFill>
                  <a:latin typeface="Century Gothic" pitchFamily="34" charset="0"/>
                </a:defRPr>
              </a:lvl3pPr>
              <a:lvl4pPr marL="1600200" indent="-228600">
                <a:spcBef>
                  <a:spcPts val="1000"/>
                </a:spcBef>
                <a:buClr>
                  <a:schemeClr val="accent1"/>
                </a:buClr>
                <a:buSzPct val="80000"/>
                <a:buFont typeface="Wingdings 3" pitchFamily="18" charset="2"/>
                <a:buChar char=""/>
                <a:defRPr sz="1400">
                  <a:solidFill>
                    <a:schemeClr val="tx1"/>
                  </a:solidFill>
                  <a:latin typeface="Century Gothic" pitchFamily="34" charset="0"/>
                </a:defRPr>
              </a:lvl4pPr>
              <a:lvl5pPr marL="2057400" indent="-228600">
                <a:spcBef>
                  <a:spcPts val="1000"/>
                </a:spcBef>
                <a:buClr>
                  <a:schemeClr val="accent1"/>
                </a:buClr>
                <a:buSzPct val="80000"/>
                <a:buFont typeface="Wingdings 3" pitchFamily="18" charset="2"/>
                <a:buChar char=""/>
                <a:defRPr sz="1400">
                  <a:solidFill>
                    <a:schemeClr val="tx1"/>
                  </a:solidFill>
                  <a:latin typeface="Century Gothic" pitchFamily="34" charset="0"/>
                </a:defRPr>
              </a:lvl5pPr>
              <a:lvl6pPr marL="2514600" indent="-228600" eaLnBrk="0" fontAlgn="base" hangingPunct="0">
                <a:spcBef>
                  <a:spcPts val="1000"/>
                </a:spcBef>
                <a:spcAft>
                  <a:spcPct val="0"/>
                </a:spcAft>
                <a:buClr>
                  <a:schemeClr val="accent1"/>
                </a:buClr>
                <a:buSzPct val="80000"/>
                <a:buFont typeface="Wingdings 3" pitchFamily="18" charset="2"/>
                <a:buChar char=""/>
                <a:defRPr sz="1400">
                  <a:solidFill>
                    <a:schemeClr val="tx1"/>
                  </a:solidFill>
                  <a:latin typeface="Century Gothic" pitchFamily="34" charset="0"/>
                </a:defRPr>
              </a:lvl6pPr>
              <a:lvl7pPr marL="2971800" indent="-228600" eaLnBrk="0" fontAlgn="base" hangingPunct="0">
                <a:spcBef>
                  <a:spcPts val="1000"/>
                </a:spcBef>
                <a:spcAft>
                  <a:spcPct val="0"/>
                </a:spcAft>
                <a:buClr>
                  <a:schemeClr val="accent1"/>
                </a:buClr>
                <a:buSzPct val="80000"/>
                <a:buFont typeface="Wingdings 3" pitchFamily="18" charset="2"/>
                <a:buChar char=""/>
                <a:defRPr sz="1400">
                  <a:solidFill>
                    <a:schemeClr val="tx1"/>
                  </a:solidFill>
                  <a:latin typeface="Century Gothic" pitchFamily="34" charset="0"/>
                </a:defRPr>
              </a:lvl7pPr>
              <a:lvl8pPr marL="3429000" indent="-228600" eaLnBrk="0" fontAlgn="base" hangingPunct="0">
                <a:spcBef>
                  <a:spcPts val="1000"/>
                </a:spcBef>
                <a:spcAft>
                  <a:spcPct val="0"/>
                </a:spcAft>
                <a:buClr>
                  <a:schemeClr val="accent1"/>
                </a:buClr>
                <a:buSzPct val="80000"/>
                <a:buFont typeface="Wingdings 3" pitchFamily="18" charset="2"/>
                <a:buChar char=""/>
                <a:defRPr sz="1400">
                  <a:solidFill>
                    <a:schemeClr val="tx1"/>
                  </a:solidFill>
                  <a:latin typeface="Century Gothic" pitchFamily="34" charset="0"/>
                </a:defRPr>
              </a:lvl8pPr>
              <a:lvl9pPr marL="3886200" indent="-228600" eaLnBrk="0" fontAlgn="base" hangingPunct="0">
                <a:spcBef>
                  <a:spcPts val="1000"/>
                </a:spcBef>
                <a:spcAft>
                  <a:spcPct val="0"/>
                </a:spcAft>
                <a:buClr>
                  <a:schemeClr val="accent1"/>
                </a:buClr>
                <a:buSzPct val="80000"/>
                <a:buFont typeface="Wingdings 3" pitchFamily="18" charset="2"/>
                <a:buChar char=""/>
                <a:defRPr sz="1400">
                  <a:solidFill>
                    <a:schemeClr val="tx1"/>
                  </a:solidFill>
                  <a:latin typeface="Century Gothic" pitchFamily="34" charset="0"/>
                </a:defRPr>
              </a:lvl9pPr>
            </a:lstStyle>
            <a:p>
              <a:pPr eaLnBrk="1" hangingPunct="1">
                <a:spcBef>
                  <a:spcPct val="0"/>
                </a:spcBef>
                <a:buClrTx/>
                <a:buSzTx/>
                <a:buFontTx/>
                <a:buNone/>
              </a:pPr>
              <a:r>
                <a:rPr lang="en-US" altLang="en-US" sz="2400" b="1" dirty="0">
                  <a:solidFill>
                    <a:schemeClr val="bg1"/>
                  </a:solidFill>
                  <a:latin typeface="Arial" charset="0"/>
                </a:rPr>
                <a:t>File </a:t>
              </a:r>
              <a:r>
                <a:rPr lang="en-US" altLang="en-US" sz="2400" b="1" dirty="0" smtClean="0">
                  <a:solidFill>
                    <a:schemeClr val="bg1"/>
                  </a:solidFill>
                  <a:latin typeface="Arial" charset="0"/>
                </a:rPr>
                <a:t>2</a:t>
              </a:r>
              <a:endParaRPr lang="en-US" altLang="en-US" sz="2400" b="1" dirty="0">
                <a:solidFill>
                  <a:schemeClr val="bg1"/>
                </a:solidFill>
                <a:latin typeface="Arial" charset="0"/>
              </a:endParaRPr>
            </a:p>
          </p:txBody>
        </p:sp>
        <p:sp>
          <p:nvSpPr>
            <p:cNvPr id="29712" name="TextBox 12"/>
            <p:cNvSpPr txBox="1">
              <a:spLocks noChangeArrowheads="1"/>
            </p:cNvSpPr>
            <p:nvPr/>
          </p:nvSpPr>
          <p:spPr bwMode="auto">
            <a:xfrm>
              <a:off x="1052945" y="2799044"/>
              <a:ext cx="1117820" cy="37909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SzPct val="80000"/>
                <a:buFont typeface="Wingdings 3" pitchFamily="18" charset="2"/>
                <a:buChar char=""/>
                <a:defRPr sz="2000">
                  <a:solidFill>
                    <a:schemeClr val="tx1"/>
                  </a:solidFill>
                  <a:latin typeface="Century Gothic" pitchFamily="34" charset="0"/>
                </a:defRPr>
              </a:lvl1pPr>
              <a:lvl2pPr marL="742950" indent="-285750">
                <a:spcBef>
                  <a:spcPts val="1000"/>
                </a:spcBef>
                <a:buClr>
                  <a:schemeClr val="accent1"/>
                </a:buClr>
                <a:buSzPct val="80000"/>
                <a:buFont typeface="Wingdings 3" pitchFamily="18" charset="2"/>
                <a:buChar char=""/>
                <a:defRPr>
                  <a:solidFill>
                    <a:schemeClr val="tx1"/>
                  </a:solidFill>
                  <a:latin typeface="Century Gothic" pitchFamily="34" charset="0"/>
                </a:defRPr>
              </a:lvl2pPr>
              <a:lvl3pPr marL="1143000" indent="-228600">
                <a:spcBef>
                  <a:spcPts val="1000"/>
                </a:spcBef>
                <a:buClr>
                  <a:schemeClr val="accent1"/>
                </a:buClr>
                <a:buSzPct val="80000"/>
                <a:buFont typeface="Wingdings 3" pitchFamily="18" charset="2"/>
                <a:buChar char=""/>
                <a:defRPr sz="1600">
                  <a:solidFill>
                    <a:schemeClr val="tx1"/>
                  </a:solidFill>
                  <a:latin typeface="Century Gothic" pitchFamily="34" charset="0"/>
                </a:defRPr>
              </a:lvl3pPr>
              <a:lvl4pPr marL="1600200" indent="-228600">
                <a:spcBef>
                  <a:spcPts val="1000"/>
                </a:spcBef>
                <a:buClr>
                  <a:schemeClr val="accent1"/>
                </a:buClr>
                <a:buSzPct val="80000"/>
                <a:buFont typeface="Wingdings 3" pitchFamily="18" charset="2"/>
                <a:buChar char=""/>
                <a:defRPr sz="1400">
                  <a:solidFill>
                    <a:schemeClr val="tx1"/>
                  </a:solidFill>
                  <a:latin typeface="Century Gothic" pitchFamily="34" charset="0"/>
                </a:defRPr>
              </a:lvl4pPr>
              <a:lvl5pPr marL="2057400" indent="-228600">
                <a:spcBef>
                  <a:spcPts val="1000"/>
                </a:spcBef>
                <a:buClr>
                  <a:schemeClr val="accent1"/>
                </a:buClr>
                <a:buSzPct val="80000"/>
                <a:buFont typeface="Wingdings 3" pitchFamily="18" charset="2"/>
                <a:buChar char=""/>
                <a:defRPr sz="1400">
                  <a:solidFill>
                    <a:schemeClr val="tx1"/>
                  </a:solidFill>
                  <a:latin typeface="Century Gothic" pitchFamily="34" charset="0"/>
                </a:defRPr>
              </a:lvl5pPr>
              <a:lvl6pPr marL="2514600" indent="-228600" eaLnBrk="0" fontAlgn="base" hangingPunct="0">
                <a:spcBef>
                  <a:spcPts val="1000"/>
                </a:spcBef>
                <a:spcAft>
                  <a:spcPct val="0"/>
                </a:spcAft>
                <a:buClr>
                  <a:schemeClr val="accent1"/>
                </a:buClr>
                <a:buSzPct val="80000"/>
                <a:buFont typeface="Wingdings 3" pitchFamily="18" charset="2"/>
                <a:buChar char=""/>
                <a:defRPr sz="1400">
                  <a:solidFill>
                    <a:schemeClr val="tx1"/>
                  </a:solidFill>
                  <a:latin typeface="Century Gothic" pitchFamily="34" charset="0"/>
                </a:defRPr>
              </a:lvl6pPr>
              <a:lvl7pPr marL="2971800" indent="-228600" eaLnBrk="0" fontAlgn="base" hangingPunct="0">
                <a:spcBef>
                  <a:spcPts val="1000"/>
                </a:spcBef>
                <a:spcAft>
                  <a:spcPct val="0"/>
                </a:spcAft>
                <a:buClr>
                  <a:schemeClr val="accent1"/>
                </a:buClr>
                <a:buSzPct val="80000"/>
                <a:buFont typeface="Wingdings 3" pitchFamily="18" charset="2"/>
                <a:buChar char=""/>
                <a:defRPr sz="1400">
                  <a:solidFill>
                    <a:schemeClr val="tx1"/>
                  </a:solidFill>
                  <a:latin typeface="Century Gothic" pitchFamily="34" charset="0"/>
                </a:defRPr>
              </a:lvl7pPr>
              <a:lvl8pPr marL="3429000" indent="-228600" eaLnBrk="0" fontAlgn="base" hangingPunct="0">
                <a:spcBef>
                  <a:spcPts val="1000"/>
                </a:spcBef>
                <a:spcAft>
                  <a:spcPct val="0"/>
                </a:spcAft>
                <a:buClr>
                  <a:schemeClr val="accent1"/>
                </a:buClr>
                <a:buSzPct val="80000"/>
                <a:buFont typeface="Wingdings 3" pitchFamily="18" charset="2"/>
                <a:buChar char=""/>
                <a:defRPr sz="1400">
                  <a:solidFill>
                    <a:schemeClr val="tx1"/>
                  </a:solidFill>
                  <a:latin typeface="Century Gothic" pitchFamily="34" charset="0"/>
                </a:defRPr>
              </a:lvl8pPr>
              <a:lvl9pPr marL="3886200" indent="-228600" eaLnBrk="0" fontAlgn="base" hangingPunct="0">
                <a:spcBef>
                  <a:spcPts val="1000"/>
                </a:spcBef>
                <a:spcAft>
                  <a:spcPct val="0"/>
                </a:spcAft>
                <a:buClr>
                  <a:schemeClr val="accent1"/>
                </a:buClr>
                <a:buSzPct val="80000"/>
                <a:buFont typeface="Wingdings 3" pitchFamily="18" charset="2"/>
                <a:buChar char=""/>
                <a:defRPr sz="1400">
                  <a:solidFill>
                    <a:schemeClr val="tx1"/>
                  </a:solidFill>
                  <a:latin typeface="Century Gothic" pitchFamily="34" charset="0"/>
                </a:defRPr>
              </a:lvl9pPr>
            </a:lstStyle>
            <a:p>
              <a:pPr eaLnBrk="1" hangingPunct="1">
                <a:spcBef>
                  <a:spcPct val="0"/>
                </a:spcBef>
                <a:buClrTx/>
                <a:buSzTx/>
                <a:buFontTx/>
                <a:buNone/>
              </a:pPr>
              <a:r>
                <a:rPr lang="en-US" altLang="en-US" sz="2400" b="1" dirty="0">
                  <a:solidFill>
                    <a:srgbClr val="FFFF00"/>
                  </a:solidFill>
                  <a:latin typeface="Arial" charset="0"/>
                </a:rPr>
                <a:t>File 1</a:t>
              </a:r>
            </a:p>
          </p:txBody>
        </p:sp>
      </p:grpSp>
      <p:sp>
        <p:nvSpPr>
          <p:cNvPr id="29701" name="TextBox 13"/>
          <p:cNvSpPr txBox="1">
            <a:spLocks noChangeArrowheads="1"/>
          </p:cNvSpPr>
          <p:nvPr/>
        </p:nvSpPr>
        <p:spPr bwMode="auto">
          <a:xfrm>
            <a:off x="5098256" y="2808288"/>
            <a:ext cx="3650208" cy="1723549"/>
          </a:xfrm>
          <a:prstGeom prst="rect">
            <a:avLst/>
          </a:prstGeom>
          <a:noFill/>
          <a:ln w="2857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spcBef>
                <a:spcPts val="1000"/>
              </a:spcBef>
              <a:buClr>
                <a:schemeClr val="accent1"/>
              </a:buClr>
              <a:buSzPct val="80000"/>
              <a:buFont typeface="Wingdings 3" pitchFamily="18" charset="2"/>
              <a:buChar char=""/>
              <a:defRPr sz="2000">
                <a:solidFill>
                  <a:schemeClr val="tx1"/>
                </a:solidFill>
                <a:latin typeface="Century Gothic" pitchFamily="34" charset="0"/>
              </a:defRPr>
            </a:lvl1pPr>
            <a:lvl2pPr marL="742950" indent="-285750">
              <a:spcBef>
                <a:spcPts val="1000"/>
              </a:spcBef>
              <a:buClr>
                <a:schemeClr val="accent1"/>
              </a:buClr>
              <a:buSzPct val="80000"/>
              <a:buFont typeface="Wingdings 3" pitchFamily="18" charset="2"/>
              <a:buChar char=""/>
              <a:defRPr>
                <a:solidFill>
                  <a:schemeClr val="tx1"/>
                </a:solidFill>
                <a:latin typeface="Century Gothic" pitchFamily="34" charset="0"/>
              </a:defRPr>
            </a:lvl2pPr>
            <a:lvl3pPr marL="1143000" indent="-228600">
              <a:spcBef>
                <a:spcPts val="1000"/>
              </a:spcBef>
              <a:buClr>
                <a:schemeClr val="accent1"/>
              </a:buClr>
              <a:buSzPct val="80000"/>
              <a:buFont typeface="Wingdings 3" pitchFamily="18" charset="2"/>
              <a:buChar char=""/>
              <a:defRPr sz="1600">
                <a:solidFill>
                  <a:schemeClr val="tx1"/>
                </a:solidFill>
                <a:latin typeface="Century Gothic" pitchFamily="34" charset="0"/>
              </a:defRPr>
            </a:lvl3pPr>
            <a:lvl4pPr marL="1600200" indent="-228600">
              <a:spcBef>
                <a:spcPts val="1000"/>
              </a:spcBef>
              <a:buClr>
                <a:schemeClr val="accent1"/>
              </a:buClr>
              <a:buSzPct val="80000"/>
              <a:buFont typeface="Wingdings 3" pitchFamily="18" charset="2"/>
              <a:buChar char=""/>
              <a:defRPr sz="1400">
                <a:solidFill>
                  <a:schemeClr val="tx1"/>
                </a:solidFill>
                <a:latin typeface="Century Gothic" pitchFamily="34" charset="0"/>
              </a:defRPr>
            </a:lvl4pPr>
            <a:lvl5pPr marL="2057400" indent="-228600">
              <a:spcBef>
                <a:spcPts val="1000"/>
              </a:spcBef>
              <a:buClr>
                <a:schemeClr val="accent1"/>
              </a:buClr>
              <a:buSzPct val="80000"/>
              <a:buFont typeface="Wingdings 3" pitchFamily="18" charset="2"/>
              <a:buChar char=""/>
              <a:defRPr sz="1400">
                <a:solidFill>
                  <a:schemeClr val="tx1"/>
                </a:solidFill>
                <a:latin typeface="Century Gothic" pitchFamily="34" charset="0"/>
              </a:defRPr>
            </a:lvl5pPr>
            <a:lvl6pPr marL="2514600" indent="-228600" eaLnBrk="0" fontAlgn="base" hangingPunct="0">
              <a:spcBef>
                <a:spcPts val="1000"/>
              </a:spcBef>
              <a:spcAft>
                <a:spcPct val="0"/>
              </a:spcAft>
              <a:buClr>
                <a:schemeClr val="accent1"/>
              </a:buClr>
              <a:buSzPct val="80000"/>
              <a:buFont typeface="Wingdings 3" pitchFamily="18" charset="2"/>
              <a:buChar char=""/>
              <a:defRPr sz="1400">
                <a:solidFill>
                  <a:schemeClr val="tx1"/>
                </a:solidFill>
                <a:latin typeface="Century Gothic" pitchFamily="34" charset="0"/>
              </a:defRPr>
            </a:lvl6pPr>
            <a:lvl7pPr marL="2971800" indent="-228600" eaLnBrk="0" fontAlgn="base" hangingPunct="0">
              <a:spcBef>
                <a:spcPts val="1000"/>
              </a:spcBef>
              <a:spcAft>
                <a:spcPct val="0"/>
              </a:spcAft>
              <a:buClr>
                <a:schemeClr val="accent1"/>
              </a:buClr>
              <a:buSzPct val="80000"/>
              <a:buFont typeface="Wingdings 3" pitchFamily="18" charset="2"/>
              <a:buChar char=""/>
              <a:defRPr sz="1400">
                <a:solidFill>
                  <a:schemeClr val="tx1"/>
                </a:solidFill>
                <a:latin typeface="Century Gothic" pitchFamily="34" charset="0"/>
              </a:defRPr>
            </a:lvl7pPr>
            <a:lvl8pPr marL="3429000" indent="-228600" eaLnBrk="0" fontAlgn="base" hangingPunct="0">
              <a:spcBef>
                <a:spcPts val="1000"/>
              </a:spcBef>
              <a:spcAft>
                <a:spcPct val="0"/>
              </a:spcAft>
              <a:buClr>
                <a:schemeClr val="accent1"/>
              </a:buClr>
              <a:buSzPct val="80000"/>
              <a:buFont typeface="Wingdings 3" pitchFamily="18" charset="2"/>
              <a:buChar char=""/>
              <a:defRPr sz="1400">
                <a:solidFill>
                  <a:schemeClr val="tx1"/>
                </a:solidFill>
                <a:latin typeface="Century Gothic" pitchFamily="34" charset="0"/>
              </a:defRPr>
            </a:lvl8pPr>
            <a:lvl9pPr marL="3886200" indent="-228600" eaLnBrk="0" fontAlgn="base" hangingPunct="0">
              <a:spcBef>
                <a:spcPts val="1000"/>
              </a:spcBef>
              <a:spcAft>
                <a:spcPct val="0"/>
              </a:spcAft>
              <a:buClr>
                <a:schemeClr val="accent1"/>
              </a:buClr>
              <a:buSzPct val="80000"/>
              <a:buFont typeface="Wingdings 3" pitchFamily="18" charset="2"/>
              <a:buChar char=""/>
              <a:defRPr sz="1400">
                <a:solidFill>
                  <a:schemeClr val="tx1"/>
                </a:solidFill>
                <a:latin typeface="Century Gothic" pitchFamily="34" charset="0"/>
              </a:defRPr>
            </a:lvl9pPr>
          </a:lstStyle>
          <a:p>
            <a:pPr eaLnBrk="1" hangingPunct="1">
              <a:spcBef>
                <a:spcPct val="0"/>
              </a:spcBef>
              <a:spcAft>
                <a:spcPts val="1200"/>
              </a:spcAft>
              <a:buClrTx/>
              <a:buSzTx/>
              <a:buFontTx/>
              <a:buNone/>
            </a:pPr>
            <a:r>
              <a:rPr lang="en-US" altLang="en-US" sz="2400" b="1" dirty="0">
                <a:solidFill>
                  <a:srgbClr val="00FFFF"/>
                </a:solidFill>
                <a:latin typeface="Arial" charset="0"/>
              </a:rPr>
              <a:t>Reduce tasks:</a:t>
            </a:r>
            <a:br>
              <a:rPr lang="en-US" altLang="en-US" sz="2400" b="1" dirty="0">
                <a:solidFill>
                  <a:srgbClr val="00FFFF"/>
                </a:solidFill>
                <a:latin typeface="Arial" charset="0"/>
              </a:rPr>
            </a:br>
            <a:r>
              <a:rPr lang="en-US" altLang="en-US" sz="2400" b="1" dirty="0">
                <a:solidFill>
                  <a:srgbClr val="00FFFF"/>
                </a:solidFill>
                <a:latin typeface="Arial" charset="0"/>
              </a:rPr>
              <a:t>(A, [1])  </a:t>
            </a:r>
            <a:r>
              <a:rPr lang="en-US" altLang="en-US" sz="2400" b="1" dirty="0" smtClean="0">
                <a:solidFill>
                  <a:srgbClr val="00FFFF"/>
                </a:solidFill>
                <a:latin typeface="Arial" charset="0"/>
              </a:rPr>
              <a:t> </a:t>
            </a:r>
            <a:r>
              <a:rPr lang="en-US" altLang="en-US" sz="2400" b="1" dirty="0">
                <a:solidFill>
                  <a:srgbClr val="00FFFF"/>
                </a:solidFill>
                <a:latin typeface="Arial" charset="0"/>
              </a:rPr>
              <a:t>-&gt; (A, 1</a:t>
            </a:r>
            <a:r>
              <a:rPr lang="en-US" altLang="en-US" sz="2400" b="1" dirty="0" smtClean="0">
                <a:solidFill>
                  <a:srgbClr val="00FFFF"/>
                </a:solidFill>
                <a:latin typeface="Arial" charset="0"/>
              </a:rPr>
              <a:t>)</a:t>
            </a:r>
          </a:p>
          <a:p>
            <a:pPr eaLnBrk="1" hangingPunct="1">
              <a:spcBef>
                <a:spcPct val="0"/>
              </a:spcBef>
              <a:spcAft>
                <a:spcPts val="1200"/>
              </a:spcAft>
              <a:buClrTx/>
              <a:buSzTx/>
              <a:buFontTx/>
              <a:buNone/>
            </a:pPr>
            <a:r>
              <a:rPr lang="en-US" altLang="en-US" sz="2400" b="1" dirty="0">
                <a:solidFill>
                  <a:srgbClr val="00FFFF"/>
                </a:solidFill>
                <a:latin typeface="Arial" charset="0"/>
              </a:rPr>
              <a:t/>
            </a:r>
            <a:br>
              <a:rPr lang="en-US" altLang="en-US" sz="2400" b="1" dirty="0">
                <a:solidFill>
                  <a:srgbClr val="00FFFF"/>
                </a:solidFill>
                <a:latin typeface="Arial" charset="0"/>
              </a:rPr>
            </a:br>
            <a:r>
              <a:rPr lang="en-US" altLang="en-US" sz="2400" b="1" dirty="0">
                <a:solidFill>
                  <a:srgbClr val="00FFFF"/>
                </a:solidFill>
                <a:latin typeface="Arial" charset="0"/>
              </a:rPr>
              <a:t>(C, [1, 1, 1]) -&gt; (C, 3)</a:t>
            </a:r>
          </a:p>
        </p:txBody>
      </p:sp>
      <p:cxnSp>
        <p:nvCxnSpPr>
          <p:cNvPr id="16" name="Straight Arrow Connector 15"/>
          <p:cNvCxnSpPr/>
          <p:nvPr/>
        </p:nvCxnSpPr>
        <p:spPr>
          <a:xfrm>
            <a:off x="3981405" y="3487404"/>
            <a:ext cx="1382683" cy="805692"/>
          </a:xfrm>
          <a:prstGeom prst="straightConnector1">
            <a:avLst/>
          </a:prstGeom>
          <a:ln w="28575">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3994484" y="4371475"/>
            <a:ext cx="1333600" cy="29633"/>
          </a:xfrm>
          <a:prstGeom prst="straightConnector1">
            <a:avLst/>
          </a:prstGeom>
          <a:ln w="28575">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V="1">
            <a:off x="3887924" y="4437112"/>
            <a:ext cx="1620180" cy="511716"/>
          </a:xfrm>
          <a:prstGeom prst="straightConnector1">
            <a:avLst/>
          </a:prstGeom>
          <a:ln w="28575">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V="1">
            <a:off x="3887924" y="3465004"/>
            <a:ext cx="1728192" cy="1907018"/>
          </a:xfrm>
          <a:prstGeom prst="straightConnector1">
            <a:avLst/>
          </a:prstGeom>
          <a:ln w="28575">
            <a:solidFill>
              <a:schemeClr val="bg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83056421"/>
      </p:ext>
    </p:extLst>
  </p:cSld>
  <p:clrMapOvr>
    <a:masterClrMapping/>
  </p:clrMapOvr>
  <p:transition>
    <p:strips dir="rd"/>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19572" y="440668"/>
            <a:ext cx="7920880" cy="1200329"/>
          </a:xfrm>
          <a:prstGeom prst="rect">
            <a:avLst/>
          </a:prstGeom>
          <a:noFill/>
        </p:spPr>
        <p:txBody>
          <a:bodyPr wrap="square" rtlCol="0">
            <a:spAutoFit/>
          </a:bodyPr>
          <a:lstStyle/>
          <a:p>
            <a:r>
              <a:rPr lang="en-US" sz="3600" dirty="0" smtClean="0">
                <a:solidFill>
                  <a:srgbClr val="FFFF00"/>
                </a:solidFill>
                <a:latin typeface="+mj-lt"/>
              </a:rPr>
              <a:t>MapReduce for Parallel </a:t>
            </a:r>
            <a:br>
              <a:rPr lang="en-US" sz="3600" dirty="0" smtClean="0">
                <a:solidFill>
                  <a:srgbClr val="FFFF00"/>
                </a:solidFill>
                <a:latin typeface="+mj-lt"/>
              </a:rPr>
            </a:br>
            <a:r>
              <a:rPr lang="en-US" sz="3600" dirty="0" smtClean="0">
                <a:solidFill>
                  <a:srgbClr val="FFFF00"/>
                </a:solidFill>
                <a:latin typeface="+mj-lt"/>
              </a:rPr>
              <a:t>Matrix Multiplication</a:t>
            </a:r>
            <a:endParaRPr lang="en-US" sz="2800" dirty="0">
              <a:solidFill>
                <a:srgbClr val="FFFF00"/>
              </a:solidFill>
              <a:latin typeface="+mj-lt"/>
            </a:endParaRPr>
          </a:p>
        </p:txBody>
      </p:sp>
      <p:pic>
        <p:nvPicPr>
          <p:cNvPr id="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5596" y="1952837"/>
            <a:ext cx="7483541" cy="40394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15860542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a:xfrm>
            <a:off x="647564" y="332656"/>
            <a:ext cx="8039236" cy="562074"/>
          </a:xfrm>
        </p:spPr>
        <p:txBody>
          <a:bodyPr/>
          <a:lstStyle/>
          <a:p>
            <a:pPr eaLnBrk="1" hangingPunct="1"/>
            <a:r>
              <a:rPr lang="en-US" altLang="en-US" b="1" dirty="0" smtClean="0">
                <a:solidFill>
                  <a:srgbClr val="FFFF00"/>
                </a:solidFill>
              </a:rPr>
              <a:t>Parallel Matrix Multiplication</a:t>
            </a:r>
          </a:p>
        </p:txBody>
      </p:sp>
      <p:sp>
        <p:nvSpPr>
          <p:cNvPr id="17411" name="Content Placeholder 2"/>
          <p:cNvSpPr>
            <a:spLocks noGrp="1"/>
          </p:cNvSpPr>
          <p:nvPr>
            <p:ph idx="1"/>
          </p:nvPr>
        </p:nvSpPr>
        <p:spPr>
          <a:xfrm>
            <a:off x="647564" y="1448780"/>
            <a:ext cx="8496436" cy="3600986"/>
          </a:xfrm>
        </p:spPr>
        <p:txBody>
          <a:bodyPr/>
          <a:lstStyle/>
          <a:p>
            <a:pPr eaLnBrk="1" hangingPunct="1">
              <a:buFont typeface="Wingdings" panose="05000000000000000000" pitchFamily="2" charset="2"/>
              <a:buChar char="§"/>
            </a:pPr>
            <a:r>
              <a:rPr lang="en-US" altLang="en-US" sz="2400" b="1" dirty="0" smtClean="0">
                <a:solidFill>
                  <a:schemeClr val="bg1"/>
                </a:solidFill>
              </a:rPr>
              <a:t>Consider the Matrix Multiplication with A[</a:t>
            </a:r>
            <a:r>
              <a:rPr lang="en-US" altLang="en-US" sz="2400" b="1" dirty="0" err="1" smtClean="0">
                <a:solidFill>
                  <a:schemeClr val="bg1"/>
                </a:solidFill>
              </a:rPr>
              <a:t>NxK</a:t>
            </a:r>
            <a:r>
              <a:rPr lang="en-US" altLang="en-US" sz="2400" b="1" dirty="0" smtClean="0">
                <a:solidFill>
                  <a:schemeClr val="bg1"/>
                </a:solidFill>
              </a:rPr>
              <a:t>] * B[</a:t>
            </a:r>
            <a:r>
              <a:rPr lang="en-US" altLang="en-US" sz="2400" b="1" dirty="0" err="1" smtClean="0">
                <a:solidFill>
                  <a:schemeClr val="bg1"/>
                </a:solidFill>
              </a:rPr>
              <a:t>KxM</a:t>
            </a:r>
            <a:r>
              <a:rPr lang="en-US" altLang="en-US" sz="2400" b="1" dirty="0" smtClean="0">
                <a:solidFill>
                  <a:schemeClr val="bg1"/>
                </a:solidFill>
              </a:rPr>
              <a:t>] = C[</a:t>
            </a:r>
            <a:r>
              <a:rPr lang="en-US" altLang="en-US" sz="2400" b="1" dirty="0" err="1" smtClean="0">
                <a:solidFill>
                  <a:schemeClr val="bg1"/>
                </a:solidFill>
              </a:rPr>
              <a:t>NxM</a:t>
            </a:r>
            <a:r>
              <a:rPr lang="en-US" altLang="en-US" sz="2400" b="1" dirty="0" smtClean="0">
                <a:solidFill>
                  <a:schemeClr val="bg1"/>
                </a:solidFill>
              </a:rPr>
              <a:t>]</a:t>
            </a:r>
            <a:endParaRPr lang="en-US" altLang="en-US" sz="2400" b="1" dirty="0" smtClean="0">
              <a:solidFill>
                <a:schemeClr val="bg1"/>
              </a:solidFill>
              <a:hlinkClick r:id="rId3"/>
            </a:endParaRPr>
          </a:p>
          <a:p>
            <a:pPr eaLnBrk="1" hangingPunct="1">
              <a:buFont typeface="Wingdings" panose="05000000000000000000" pitchFamily="2" charset="2"/>
              <a:buChar char="§"/>
            </a:pPr>
            <a:r>
              <a:rPr lang="en-US" altLang="en-US" sz="2400" b="1" dirty="0" smtClean="0">
                <a:solidFill>
                  <a:schemeClr val="bg1"/>
                </a:solidFill>
              </a:rPr>
              <a:t>To compute </a:t>
            </a:r>
            <a:r>
              <a:rPr lang="en-US" altLang="en-US" sz="2400" b="1" dirty="0" err="1" smtClean="0">
                <a:solidFill>
                  <a:schemeClr val="bg1"/>
                </a:solidFill>
              </a:rPr>
              <a:t>C</a:t>
            </a:r>
            <a:r>
              <a:rPr lang="en-US" altLang="en-US" sz="2400" b="1" baseline="-25000" dirty="0" err="1" smtClean="0">
                <a:solidFill>
                  <a:schemeClr val="bg1"/>
                </a:solidFill>
              </a:rPr>
              <a:t>ij</a:t>
            </a:r>
            <a:r>
              <a:rPr lang="en-US" altLang="en-US" sz="2400" b="1" dirty="0" smtClean="0">
                <a:solidFill>
                  <a:schemeClr val="bg1"/>
                </a:solidFill>
              </a:rPr>
              <a:t> we need to use the row vector "</a:t>
            </a:r>
            <a:r>
              <a:rPr lang="en-US" altLang="en-US" sz="2400" b="1" dirty="0" err="1" smtClean="0">
                <a:solidFill>
                  <a:schemeClr val="bg1"/>
                </a:solidFill>
              </a:rPr>
              <a:t>i</a:t>
            </a:r>
            <a:r>
              <a:rPr lang="en-US" altLang="en-US" sz="2400" b="1" dirty="0" smtClean="0">
                <a:solidFill>
                  <a:schemeClr val="bg1"/>
                </a:solidFill>
              </a:rPr>
              <a:t>" of matrix A and the row vector "j" of transpose  of matrix B</a:t>
            </a:r>
          </a:p>
          <a:p>
            <a:pPr eaLnBrk="1" hangingPunct="1">
              <a:buFont typeface="Wingdings" panose="05000000000000000000" pitchFamily="2" charset="2"/>
              <a:buChar char="§"/>
            </a:pPr>
            <a:r>
              <a:rPr lang="en-US" altLang="en-US" sz="2400" b="1" dirty="0" smtClean="0">
                <a:solidFill>
                  <a:schemeClr val="bg1"/>
                </a:solidFill>
              </a:rPr>
              <a:t>Dot product of the 2 row vectors gives the element </a:t>
            </a:r>
            <a:r>
              <a:rPr lang="en-US" altLang="en-US" sz="2400" b="1" dirty="0" err="1" smtClean="0">
                <a:solidFill>
                  <a:schemeClr val="bg1"/>
                </a:solidFill>
              </a:rPr>
              <a:t>C</a:t>
            </a:r>
            <a:r>
              <a:rPr lang="en-US" altLang="en-US" sz="2400" b="1" baseline="-25000" dirty="0" err="1" smtClean="0">
                <a:solidFill>
                  <a:schemeClr val="bg1"/>
                </a:solidFill>
              </a:rPr>
              <a:t>ij</a:t>
            </a:r>
            <a:r>
              <a:rPr lang="en-US" altLang="en-US" sz="2400" b="1" dirty="0" smtClean="0">
                <a:solidFill>
                  <a:schemeClr val="bg1"/>
                </a:solidFill>
              </a:rPr>
              <a:t> </a:t>
            </a:r>
          </a:p>
          <a:p>
            <a:pPr eaLnBrk="1" hangingPunct="1">
              <a:buFont typeface="Wingdings" panose="05000000000000000000" pitchFamily="2" charset="2"/>
              <a:buChar char="§"/>
            </a:pPr>
            <a:r>
              <a:rPr lang="en-US" altLang="en-US" sz="2400" b="1" dirty="0" smtClean="0">
                <a:solidFill>
                  <a:schemeClr val="bg1"/>
                </a:solidFill>
              </a:rPr>
              <a:t>Parallelize for different elements of C</a:t>
            </a:r>
          </a:p>
          <a:p>
            <a:pPr eaLnBrk="1" hangingPunct="1"/>
            <a:endParaRPr lang="en-US" altLang="en-US" sz="2400" b="1" dirty="0" smtClean="0">
              <a:solidFill>
                <a:schemeClr val="bg1"/>
              </a:solidFill>
            </a:endParaRPr>
          </a:p>
        </p:txBody>
      </p:sp>
      <p:pic>
        <p:nvPicPr>
          <p:cNvPr id="17412" name="Picture 4" descr="matrixMultiply.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159732" y="4509120"/>
            <a:ext cx="4824028" cy="1965908"/>
          </a:xfrm>
          <a:prstGeom prst="rect">
            <a:avLst/>
          </a:prstGeom>
          <a:solidFill>
            <a:srgbClr val="00FFFF"/>
          </a:solidFill>
          <a:ln>
            <a:noFill/>
          </a:ln>
        </p:spPr>
      </p:pic>
    </p:spTree>
    <p:extLst>
      <p:ext uri="{BB962C8B-B14F-4D97-AF65-F5344CB8AC3E}">
        <p14:creationId xmlns:p14="http://schemas.microsoft.com/office/powerpoint/2010/main" val="3917964575"/>
      </p:ext>
    </p:extLst>
  </p:cSld>
  <p:clrMapOvr>
    <a:masterClrMapping/>
  </p:clrMapOvr>
  <p:transition>
    <p:strips dir="rd"/>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a:xfrm>
            <a:off x="381000" y="200025"/>
            <a:ext cx="8393113" cy="701731"/>
          </a:xfrm>
        </p:spPr>
        <p:txBody>
          <a:bodyPr/>
          <a:lstStyle/>
          <a:p>
            <a:pPr eaLnBrk="1" hangingPunct="1"/>
            <a:r>
              <a:rPr lang="en-US" altLang="en-US" b="1" dirty="0" smtClean="0">
                <a:solidFill>
                  <a:srgbClr val="FFFF00"/>
                </a:solidFill>
              </a:rPr>
              <a:t>Hadoop Matrix Multiplication </a:t>
            </a:r>
          </a:p>
        </p:txBody>
      </p:sp>
      <p:sp>
        <p:nvSpPr>
          <p:cNvPr id="18435" name="Content Placeholder 2"/>
          <p:cNvSpPr>
            <a:spLocks noGrp="1"/>
          </p:cNvSpPr>
          <p:nvPr>
            <p:ph idx="1"/>
          </p:nvPr>
        </p:nvSpPr>
        <p:spPr>
          <a:xfrm>
            <a:off x="682354" y="983833"/>
            <a:ext cx="8066110" cy="5289483"/>
          </a:xfrm>
        </p:spPr>
        <p:txBody>
          <a:bodyPr/>
          <a:lstStyle/>
          <a:p>
            <a:pPr marL="0" indent="0" eaLnBrk="1" hangingPunct="1">
              <a:buFont typeface="Arial" charset="0"/>
              <a:buNone/>
            </a:pPr>
            <a:r>
              <a:rPr lang="en-US" altLang="en-US" sz="2000" b="1" dirty="0" smtClean="0">
                <a:solidFill>
                  <a:schemeClr val="bg1"/>
                </a:solidFill>
              </a:rPr>
              <a:t>Mapper creates multiple [Key, Value] pairs where </a:t>
            </a:r>
          </a:p>
          <a:p>
            <a:pPr marL="0" indent="0" eaLnBrk="1" hangingPunct="1">
              <a:buFont typeface="Century Gothic" pitchFamily="34" charset="0"/>
              <a:buAutoNum type="arabicPeriod"/>
            </a:pPr>
            <a:r>
              <a:rPr lang="en-US" altLang="en-US" sz="2000" b="1" dirty="0" smtClean="0">
                <a:solidFill>
                  <a:schemeClr val="bg1"/>
                </a:solidFill>
              </a:rPr>
              <a:t>Key is </a:t>
            </a:r>
            <a:r>
              <a:rPr lang="en-US" altLang="en-US" sz="2000" b="1" dirty="0" err="1" smtClean="0">
                <a:solidFill>
                  <a:schemeClr val="bg1"/>
                </a:solidFill>
              </a:rPr>
              <a:t>C</a:t>
            </a:r>
            <a:r>
              <a:rPr lang="en-US" altLang="en-US" sz="2000" b="1" baseline="-25000" dirty="0" err="1" smtClean="0">
                <a:solidFill>
                  <a:schemeClr val="bg1"/>
                </a:solidFill>
              </a:rPr>
              <a:t>ij</a:t>
            </a:r>
            <a:r>
              <a:rPr lang="en-US" altLang="en-US" sz="2000" b="1" dirty="0" smtClean="0">
                <a:solidFill>
                  <a:schemeClr val="bg1"/>
                </a:solidFill>
              </a:rPr>
              <a:t> </a:t>
            </a:r>
          </a:p>
          <a:p>
            <a:pPr marL="0" indent="0" eaLnBrk="1" hangingPunct="1">
              <a:buFont typeface="Century Gothic" pitchFamily="34" charset="0"/>
              <a:buAutoNum type="arabicPeriod"/>
            </a:pPr>
            <a:r>
              <a:rPr lang="en-US" altLang="en-US" sz="2000" b="1" dirty="0" smtClean="0">
                <a:solidFill>
                  <a:schemeClr val="bg1"/>
                </a:solidFill>
              </a:rPr>
              <a:t>Value is the "</a:t>
            </a:r>
            <a:r>
              <a:rPr lang="en-US" altLang="en-US" sz="2000" b="1" dirty="0" err="1" smtClean="0">
                <a:solidFill>
                  <a:schemeClr val="bg1"/>
                </a:solidFill>
              </a:rPr>
              <a:t>i"th</a:t>
            </a:r>
            <a:r>
              <a:rPr lang="en-US" altLang="en-US" sz="2000" b="1" dirty="0" smtClean="0">
                <a:solidFill>
                  <a:schemeClr val="bg1"/>
                </a:solidFill>
              </a:rPr>
              <a:t> row vector of A or "</a:t>
            </a:r>
            <a:r>
              <a:rPr lang="en-US" altLang="en-US" sz="2000" b="1" dirty="0" err="1" smtClean="0">
                <a:solidFill>
                  <a:schemeClr val="bg1"/>
                </a:solidFill>
              </a:rPr>
              <a:t>j"th</a:t>
            </a:r>
            <a:r>
              <a:rPr lang="en-US" altLang="en-US" sz="2000" b="1" dirty="0" smtClean="0">
                <a:solidFill>
                  <a:schemeClr val="bg1"/>
                </a:solidFill>
              </a:rPr>
              <a:t> row vector of Transpose(B) </a:t>
            </a:r>
          </a:p>
          <a:p>
            <a:pPr marL="0" indent="0" eaLnBrk="1" hangingPunct="1">
              <a:buFont typeface="Arial" charset="0"/>
              <a:buNone/>
            </a:pPr>
            <a:r>
              <a:rPr lang="en-US" altLang="en-US" sz="2000" b="1" dirty="0" smtClean="0">
                <a:solidFill>
                  <a:schemeClr val="bg1"/>
                </a:solidFill>
              </a:rPr>
              <a:t>Reducer finds the element </a:t>
            </a:r>
            <a:r>
              <a:rPr lang="en-US" altLang="en-US" sz="2000" b="1" dirty="0" err="1" smtClean="0">
                <a:solidFill>
                  <a:schemeClr val="bg1"/>
                </a:solidFill>
              </a:rPr>
              <a:t>C</a:t>
            </a:r>
            <a:r>
              <a:rPr lang="en-US" altLang="en-US" sz="2000" b="1" baseline="-25000" dirty="0" err="1" smtClean="0">
                <a:solidFill>
                  <a:schemeClr val="bg1"/>
                </a:solidFill>
              </a:rPr>
              <a:t>ij</a:t>
            </a:r>
            <a:r>
              <a:rPr lang="en-US" altLang="en-US" sz="2000" b="1" dirty="0" smtClean="0">
                <a:solidFill>
                  <a:schemeClr val="bg1"/>
                </a:solidFill>
              </a:rPr>
              <a:t> by</a:t>
            </a:r>
          </a:p>
          <a:p>
            <a:pPr marL="0" indent="0" eaLnBrk="1" hangingPunct="1">
              <a:buFont typeface="Century Gothic" pitchFamily="34" charset="0"/>
              <a:buAutoNum type="arabicPeriod"/>
            </a:pPr>
            <a:r>
              <a:rPr lang="en-US" altLang="en-US" sz="2000" b="1" dirty="0" smtClean="0">
                <a:solidFill>
                  <a:schemeClr val="bg1"/>
                </a:solidFill>
              </a:rPr>
              <a:t>Collecting all values with Key </a:t>
            </a:r>
            <a:r>
              <a:rPr lang="en-US" altLang="en-US" sz="2000" b="1" dirty="0" err="1" smtClean="0">
                <a:solidFill>
                  <a:schemeClr val="bg1"/>
                </a:solidFill>
              </a:rPr>
              <a:t>C</a:t>
            </a:r>
            <a:r>
              <a:rPr lang="en-US" altLang="en-US" sz="2000" b="1" baseline="-25000" dirty="0" err="1" smtClean="0">
                <a:solidFill>
                  <a:schemeClr val="bg1"/>
                </a:solidFill>
              </a:rPr>
              <a:t>ij</a:t>
            </a:r>
            <a:r>
              <a:rPr lang="en-US" altLang="en-US" sz="2000" b="1" dirty="0" smtClean="0">
                <a:solidFill>
                  <a:schemeClr val="bg1"/>
                </a:solidFill>
              </a:rPr>
              <a:t> (Here there will be 2 [Key, Value] pairs with </a:t>
            </a:r>
            <a:r>
              <a:rPr lang="en-US" altLang="en-US" sz="2000" b="1" dirty="0" err="1" smtClean="0">
                <a:solidFill>
                  <a:schemeClr val="bg1"/>
                </a:solidFill>
              </a:rPr>
              <a:t>C</a:t>
            </a:r>
            <a:r>
              <a:rPr lang="en-US" altLang="en-US" sz="2000" b="1" baseline="-25000" dirty="0" err="1" smtClean="0">
                <a:solidFill>
                  <a:schemeClr val="bg1"/>
                </a:solidFill>
              </a:rPr>
              <a:t>ij</a:t>
            </a:r>
            <a:r>
              <a:rPr lang="en-US" altLang="en-US" sz="2000" b="1" dirty="0" smtClean="0">
                <a:solidFill>
                  <a:schemeClr val="bg1"/>
                </a:solidFill>
              </a:rPr>
              <a:t>. Why?)</a:t>
            </a:r>
          </a:p>
          <a:p>
            <a:pPr marL="0" indent="0" eaLnBrk="1" hangingPunct="1">
              <a:buFont typeface="Century Gothic" pitchFamily="34" charset="0"/>
              <a:buAutoNum type="arabicPeriod"/>
            </a:pPr>
            <a:r>
              <a:rPr lang="en-US" altLang="en-US" sz="2000" b="1" dirty="0" smtClean="0">
                <a:solidFill>
                  <a:schemeClr val="bg1"/>
                </a:solidFill>
              </a:rPr>
              <a:t>Performing dot product of the row vectors</a:t>
            </a:r>
          </a:p>
          <a:p>
            <a:pPr marL="0" indent="0" eaLnBrk="1" hangingPunct="1">
              <a:buFont typeface="Arial" charset="0"/>
              <a:buNone/>
            </a:pPr>
            <a:endParaRPr lang="en-US" altLang="en-US" sz="1800" b="1" dirty="0" smtClean="0">
              <a:solidFill>
                <a:schemeClr val="bg1"/>
              </a:solidFill>
              <a:latin typeface="Arial" panose="020B0604020202090204" pitchFamily="34" charset="0"/>
              <a:cs typeface="Arial" panose="020B0604020202090204" pitchFamily="34" charset="0"/>
            </a:endParaRPr>
          </a:p>
          <a:p>
            <a:pPr marL="0" indent="0" eaLnBrk="1" hangingPunct="1">
              <a:buFont typeface="Arial" charset="0"/>
              <a:buNone/>
            </a:pPr>
            <a:r>
              <a:rPr lang="en-US" altLang="en-US" sz="1800" b="1" dirty="0" smtClean="0">
                <a:solidFill>
                  <a:schemeClr val="bg1"/>
                </a:solidFill>
                <a:latin typeface="Arial" panose="020B0604020202090204" pitchFamily="34" charset="0"/>
                <a:cs typeface="Arial" panose="020B0604020202090204" pitchFamily="34" charset="0"/>
              </a:rPr>
              <a:t>Assuming </a:t>
            </a:r>
            <a:r>
              <a:rPr lang="en-US" altLang="en-US" sz="1800" b="1" dirty="0">
                <a:solidFill>
                  <a:schemeClr val="bg1"/>
                </a:solidFill>
                <a:latin typeface="Arial" panose="020B0604020202090204" pitchFamily="34" charset="0"/>
                <a:cs typeface="Arial" panose="020B0604020202090204" pitchFamily="34" charset="0"/>
              </a:rPr>
              <a:t>2 Square Matrices with </a:t>
            </a:r>
            <a:r>
              <a:rPr lang="en-US" altLang="en-US" sz="1800" b="1" dirty="0" smtClean="0">
                <a:solidFill>
                  <a:schemeClr val="bg1"/>
                </a:solidFill>
                <a:latin typeface="Arial" panose="020B0604020202090204" pitchFamily="34" charset="0"/>
                <a:cs typeface="Arial" panose="020B0604020202090204" pitchFamily="34" charset="0"/>
              </a:rPr>
              <a:t>dimensions </a:t>
            </a:r>
            <a:r>
              <a:rPr lang="en-US" altLang="en-US" sz="1800" b="1" dirty="0">
                <a:solidFill>
                  <a:schemeClr val="bg1"/>
                </a:solidFill>
                <a:latin typeface="Arial" panose="020B0604020202090204" pitchFamily="34" charset="0"/>
                <a:cs typeface="Arial" panose="020B0604020202090204" pitchFamily="34" charset="0"/>
              </a:rPr>
              <a:t>[</a:t>
            </a:r>
            <a:r>
              <a:rPr lang="en-US" altLang="en-US" sz="1800" b="1" dirty="0" err="1">
                <a:solidFill>
                  <a:schemeClr val="bg1"/>
                </a:solidFill>
                <a:latin typeface="Arial" panose="020B0604020202090204" pitchFamily="34" charset="0"/>
                <a:cs typeface="Arial" panose="020B0604020202090204" pitchFamily="34" charset="0"/>
              </a:rPr>
              <a:t>NxN</a:t>
            </a:r>
            <a:r>
              <a:rPr lang="en-US" altLang="en-US" sz="1800" b="1" dirty="0">
                <a:solidFill>
                  <a:schemeClr val="bg1"/>
                </a:solidFill>
                <a:latin typeface="Arial" panose="020B0604020202090204" pitchFamily="34" charset="0"/>
                <a:cs typeface="Arial" panose="020B0604020202090204" pitchFamily="34" charset="0"/>
              </a:rPr>
              <a:t>], each element of the resultant Matrix needs N x N computations. </a:t>
            </a:r>
            <a:r>
              <a:rPr lang="pt-BR" altLang="en-US" sz="1800" b="1" dirty="0">
                <a:solidFill>
                  <a:schemeClr val="bg1"/>
                </a:solidFill>
                <a:latin typeface="Arial" panose="020B0604020202090204" pitchFamily="34" charset="0"/>
                <a:cs typeface="Arial" panose="020B0604020202090204" pitchFamily="34" charset="0"/>
              </a:rPr>
              <a:t>Total Complexity = N * N</a:t>
            </a:r>
            <a:r>
              <a:rPr lang="pt-BR" altLang="en-US" sz="1800" b="1" baseline="30000" dirty="0">
                <a:solidFill>
                  <a:schemeClr val="bg1"/>
                </a:solidFill>
                <a:latin typeface="Arial" panose="020B0604020202090204" pitchFamily="34" charset="0"/>
                <a:cs typeface="Arial" panose="020B0604020202090204" pitchFamily="34" charset="0"/>
              </a:rPr>
              <a:t>2</a:t>
            </a:r>
            <a:r>
              <a:rPr lang="pt-BR" altLang="en-US" sz="1800" b="1" dirty="0">
                <a:solidFill>
                  <a:schemeClr val="bg1"/>
                </a:solidFill>
                <a:latin typeface="Arial" panose="020B0604020202090204" pitchFamily="34" charset="0"/>
                <a:cs typeface="Arial" panose="020B0604020202090204" pitchFamily="34" charset="0"/>
              </a:rPr>
              <a:t> = N</a:t>
            </a:r>
            <a:r>
              <a:rPr lang="pt-BR" altLang="en-US" sz="1800" b="1" baseline="30000" dirty="0">
                <a:solidFill>
                  <a:schemeClr val="bg1"/>
                </a:solidFill>
                <a:latin typeface="Arial" panose="020B0604020202090204" pitchFamily="34" charset="0"/>
                <a:cs typeface="Arial" panose="020B0604020202090204" pitchFamily="34" charset="0"/>
              </a:rPr>
              <a:t>3</a:t>
            </a:r>
            <a:r>
              <a:rPr lang="pt-BR" altLang="en-US" sz="1800" b="1" dirty="0">
                <a:solidFill>
                  <a:schemeClr val="bg1"/>
                </a:solidFill>
                <a:latin typeface="Arial" panose="020B0604020202090204" pitchFamily="34" charset="0"/>
                <a:cs typeface="Arial" panose="020B0604020202090204" pitchFamily="34" charset="0"/>
              </a:rPr>
              <a:t> </a:t>
            </a:r>
            <a:r>
              <a:rPr lang="pt-BR" altLang="en-US" sz="1800" b="1" dirty="0" smtClean="0">
                <a:solidFill>
                  <a:schemeClr val="bg1"/>
                </a:solidFill>
                <a:latin typeface="Arial" panose="020B0604020202090204" pitchFamily="34" charset="0"/>
                <a:cs typeface="Arial" panose="020B0604020202090204" pitchFamily="34" charset="0"/>
              </a:rPr>
              <a:t>operations. </a:t>
            </a:r>
            <a:r>
              <a:rPr lang="en-US" altLang="en-US" sz="1800" b="1" dirty="0" smtClean="0">
                <a:solidFill>
                  <a:schemeClr val="bg1"/>
                </a:solidFill>
                <a:latin typeface="Arial" panose="020B0604020202090204" pitchFamily="34" charset="0"/>
                <a:cs typeface="Arial" panose="020B0604020202090204" pitchFamily="34" charset="0"/>
              </a:rPr>
              <a:t> </a:t>
            </a:r>
            <a:r>
              <a:rPr lang="en-US" altLang="en-US" sz="1800" b="1" dirty="0">
                <a:solidFill>
                  <a:schemeClr val="bg1"/>
                </a:solidFill>
                <a:latin typeface="Arial" panose="020B0604020202090204" pitchFamily="34" charset="0"/>
                <a:cs typeface="Arial" panose="020B0604020202090204" pitchFamily="34" charset="0"/>
              </a:rPr>
              <a:t>If </a:t>
            </a:r>
            <a:r>
              <a:rPr lang="pt-BR" altLang="en-US" sz="1800" b="1" dirty="0">
                <a:solidFill>
                  <a:schemeClr val="bg1"/>
                </a:solidFill>
                <a:latin typeface="Arial" panose="020B0604020202090204" pitchFamily="34" charset="0"/>
                <a:cs typeface="Arial" panose="020B0604020202090204" pitchFamily="34" charset="0"/>
              </a:rPr>
              <a:t>N</a:t>
            </a:r>
            <a:r>
              <a:rPr lang="pt-BR" altLang="en-US" sz="1800" b="1" baseline="30000" dirty="0">
                <a:solidFill>
                  <a:schemeClr val="bg1"/>
                </a:solidFill>
                <a:latin typeface="Arial" panose="020B0604020202090204" pitchFamily="34" charset="0"/>
                <a:cs typeface="Arial" panose="020B0604020202090204" pitchFamily="34" charset="0"/>
              </a:rPr>
              <a:t>2 </a:t>
            </a:r>
            <a:r>
              <a:rPr lang="en-US" altLang="en-US" sz="1800" b="1" dirty="0">
                <a:solidFill>
                  <a:schemeClr val="bg1"/>
                </a:solidFill>
                <a:latin typeface="Arial" panose="020B0604020202090204" pitchFamily="34" charset="0"/>
                <a:cs typeface="Arial" panose="020B0604020202090204" pitchFamily="34" charset="0"/>
              </a:rPr>
              <a:t> processors are used to do computation in Parallel, theoretically a speedup of </a:t>
            </a:r>
            <a:r>
              <a:rPr lang="en-US" altLang="en-US" sz="1800" b="1" dirty="0" smtClean="0">
                <a:solidFill>
                  <a:schemeClr val="bg1"/>
                </a:solidFill>
                <a:latin typeface="Arial" panose="020B0604020202090204" pitchFamily="34" charset="0"/>
                <a:cs typeface="Arial" panose="020B0604020202090204" pitchFamily="34" charset="0"/>
              </a:rPr>
              <a:t>O(</a:t>
            </a:r>
            <a:r>
              <a:rPr lang="pt-BR" altLang="en-US" sz="1800" b="1" dirty="0">
                <a:solidFill>
                  <a:schemeClr val="bg1"/>
                </a:solidFill>
                <a:latin typeface="Arial" panose="020B0604020202090204" pitchFamily="34" charset="0"/>
                <a:cs typeface="Arial" panose="020B0604020202090204" pitchFamily="34" charset="0"/>
              </a:rPr>
              <a:t>N</a:t>
            </a:r>
            <a:r>
              <a:rPr lang="pt-BR" altLang="en-US" sz="1800" b="1" baseline="30000" dirty="0">
                <a:solidFill>
                  <a:schemeClr val="bg1"/>
                </a:solidFill>
                <a:latin typeface="Arial" panose="020B0604020202090204" pitchFamily="34" charset="0"/>
                <a:cs typeface="Arial" panose="020B0604020202090204" pitchFamily="34" charset="0"/>
              </a:rPr>
              <a:t>2 </a:t>
            </a:r>
            <a:r>
              <a:rPr lang="pt-BR" altLang="en-US" sz="1800" b="1" baseline="30000" dirty="0" smtClean="0">
                <a:solidFill>
                  <a:schemeClr val="bg1"/>
                </a:solidFill>
                <a:latin typeface="Arial" panose="020B0604020202090204" pitchFamily="34" charset="0"/>
                <a:cs typeface="Arial" panose="020B0604020202090204" pitchFamily="34" charset="0"/>
              </a:rPr>
              <a:t>)</a:t>
            </a:r>
            <a:r>
              <a:rPr lang="en-US" altLang="en-US" sz="1800" b="1" dirty="0" smtClean="0">
                <a:solidFill>
                  <a:schemeClr val="bg1"/>
                </a:solidFill>
                <a:latin typeface="Arial" panose="020B0604020202090204" pitchFamily="34" charset="0"/>
                <a:cs typeface="Arial" panose="020B0604020202090204" pitchFamily="34" charset="0"/>
              </a:rPr>
              <a:t> </a:t>
            </a:r>
            <a:r>
              <a:rPr lang="en-US" altLang="en-US" sz="1800" b="1" dirty="0">
                <a:solidFill>
                  <a:schemeClr val="bg1"/>
                </a:solidFill>
                <a:latin typeface="Arial" panose="020B0604020202090204" pitchFamily="34" charset="0"/>
                <a:cs typeface="Arial" panose="020B0604020202090204" pitchFamily="34" charset="0"/>
              </a:rPr>
              <a:t>is possible. </a:t>
            </a:r>
            <a:endParaRPr lang="en-US" altLang="en-US" sz="1800" b="1" dirty="0" smtClean="0">
              <a:solidFill>
                <a:schemeClr val="bg1"/>
              </a:solidFill>
            </a:endParaRPr>
          </a:p>
        </p:txBody>
      </p:sp>
    </p:spTree>
    <p:extLst>
      <p:ext uri="{BB962C8B-B14F-4D97-AF65-F5344CB8AC3E}">
        <p14:creationId xmlns:p14="http://schemas.microsoft.com/office/powerpoint/2010/main" val="63378551"/>
      </p:ext>
    </p:extLst>
  </p:cSld>
  <p:clrMapOvr>
    <a:masterClrMapping/>
  </p:clrMapOvr>
  <p:transition>
    <p:strips dir="rd"/>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088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288" y="1160463"/>
            <a:ext cx="8605837" cy="4770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530883" name="Text Box 3"/>
          <p:cNvSpPr txBox="1">
            <a:spLocks noChangeArrowheads="1"/>
          </p:cNvSpPr>
          <p:nvPr/>
        </p:nvSpPr>
        <p:spPr bwMode="auto">
          <a:xfrm>
            <a:off x="827584" y="296652"/>
            <a:ext cx="7524750" cy="58695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p>
            <a:pPr>
              <a:spcBef>
                <a:spcPct val="50000"/>
              </a:spcBef>
            </a:pPr>
            <a:r>
              <a:rPr lang="en-US" sz="3200" dirty="0">
                <a:solidFill>
                  <a:srgbClr val="FFFF00"/>
                </a:solidFill>
                <a:latin typeface="Arial" pitchFamily="34" charset="0"/>
              </a:rPr>
              <a:t>Computational Complexity </a:t>
            </a:r>
            <a:r>
              <a:rPr lang="en-US" sz="3200" dirty="0" smtClean="0">
                <a:solidFill>
                  <a:srgbClr val="FFFF00"/>
                </a:solidFill>
                <a:latin typeface="Arial" pitchFamily="34" charset="0"/>
              </a:rPr>
              <a:t>Analysis</a:t>
            </a:r>
            <a:endParaRPr lang="en-US" sz="3200" dirty="0">
              <a:solidFill>
                <a:srgbClr val="FFFF00"/>
              </a:solidFill>
              <a:latin typeface="Arial" pitchFamily="34" charset="0"/>
            </a:endParaRPr>
          </a:p>
        </p:txBody>
      </p:sp>
    </p:spTree>
    <p:extLst>
      <p:ext uri="{BB962C8B-B14F-4D97-AF65-F5344CB8AC3E}">
        <p14:creationId xmlns:p14="http://schemas.microsoft.com/office/powerpoint/2010/main" val="208215227"/>
      </p:ext>
    </p:extLst>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4662" name="Text Box 6"/>
          <p:cNvSpPr txBox="1">
            <a:spLocks noChangeArrowheads="1"/>
          </p:cNvSpPr>
          <p:nvPr/>
        </p:nvSpPr>
        <p:spPr bwMode="auto">
          <a:xfrm>
            <a:off x="179512" y="332656"/>
            <a:ext cx="8532812" cy="2086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90000"/>
              </a:lnSpc>
            </a:pPr>
            <a:r>
              <a:rPr lang="en-US" altLang="zh-CN" sz="4000" dirty="0" smtClean="0">
                <a:solidFill>
                  <a:srgbClr val="FFFF00"/>
                </a:solidFill>
                <a:latin typeface="+mj-lt"/>
                <a:ea typeface="宋体" pitchFamily="2" charset="-122"/>
              </a:rPr>
              <a:t>The Evolution of Scalable </a:t>
            </a:r>
            <a:br>
              <a:rPr lang="en-US" altLang="zh-CN" sz="4000" dirty="0" smtClean="0">
                <a:solidFill>
                  <a:srgbClr val="FFFF00"/>
                </a:solidFill>
                <a:latin typeface="+mj-lt"/>
                <a:ea typeface="宋体" pitchFamily="2" charset="-122"/>
              </a:rPr>
            </a:br>
            <a:r>
              <a:rPr lang="en-US" altLang="zh-CN" sz="4000" dirty="0" smtClean="0">
                <a:solidFill>
                  <a:srgbClr val="FFFF00"/>
                </a:solidFill>
                <a:latin typeface="+mj-lt"/>
                <a:ea typeface="宋体" pitchFamily="2" charset="-122"/>
              </a:rPr>
              <a:t>Parallel </a:t>
            </a:r>
            <a:r>
              <a:rPr lang="en-US" altLang="zh-CN" sz="4000" dirty="0" smtClean="0">
                <a:solidFill>
                  <a:srgbClr val="FFFF00"/>
                </a:solidFill>
                <a:latin typeface="+mj-lt"/>
                <a:ea typeface="宋体" pitchFamily="2" charset="-122"/>
              </a:rPr>
              <a:t>Computing </a:t>
            </a:r>
            <a:r>
              <a:rPr lang="en-US" altLang="zh-CN" sz="3200" dirty="0" smtClean="0">
                <a:solidFill>
                  <a:srgbClr val="FFFF00"/>
                </a:solidFill>
                <a:latin typeface="+mj-lt"/>
                <a:ea typeface="宋体" pitchFamily="2" charset="-122"/>
              </a:rPr>
              <a:t/>
            </a:r>
            <a:br>
              <a:rPr lang="en-US" altLang="zh-CN" sz="3200" dirty="0" smtClean="0">
                <a:solidFill>
                  <a:srgbClr val="FFFF00"/>
                </a:solidFill>
                <a:latin typeface="+mj-lt"/>
                <a:ea typeface="宋体" pitchFamily="2" charset="-122"/>
              </a:rPr>
            </a:br>
            <a:r>
              <a:rPr lang="en-US" altLang="zh-CN" sz="3200" dirty="0" smtClean="0">
                <a:solidFill>
                  <a:srgbClr val="00FFCC"/>
                </a:solidFill>
                <a:latin typeface="+mj-lt"/>
                <a:ea typeface="宋体" pitchFamily="2" charset="-122"/>
              </a:rPr>
              <a:t>From MapReduce to Hadoop </a:t>
            </a:r>
            <a:br>
              <a:rPr lang="en-US" altLang="zh-CN" sz="3200" dirty="0" smtClean="0">
                <a:solidFill>
                  <a:srgbClr val="00FFCC"/>
                </a:solidFill>
                <a:latin typeface="+mj-lt"/>
                <a:ea typeface="宋体" pitchFamily="2" charset="-122"/>
              </a:rPr>
            </a:br>
            <a:r>
              <a:rPr lang="en-US" altLang="zh-CN" sz="3200" dirty="0" smtClean="0">
                <a:solidFill>
                  <a:srgbClr val="00FFCC"/>
                </a:solidFill>
                <a:latin typeface="+mj-lt"/>
                <a:ea typeface="宋体" pitchFamily="2" charset="-122"/>
              </a:rPr>
              <a:t>and Spark in the last 10 years</a:t>
            </a:r>
            <a:endParaRPr lang="en-US" altLang="zh-CN" sz="3200" dirty="0">
              <a:solidFill>
                <a:srgbClr val="00FFCC"/>
              </a:solidFill>
              <a:latin typeface="+mj-lt"/>
              <a:ea typeface="宋体" pitchFamily="2" charset="-122"/>
            </a:endParaRPr>
          </a:p>
        </p:txBody>
      </p:sp>
      <p:sp>
        <p:nvSpPr>
          <p:cNvPr id="1094666" name="Text Box 10"/>
          <p:cNvSpPr txBox="1">
            <a:spLocks noChangeArrowheads="1"/>
          </p:cNvSpPr>
          <p:nvPr/>
        </p:nvSpPr>
        <p:spPr bwMode="auto">
          <a:xfrm>
            <a:off x="575556" y="2852936"/>
            <a:ext cx="8208912" cy="341850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0000" tIns="46800" rIns="90000" bIns="46800">
            <a:spAutoFit/>
          </a:bodyPr>
          <a:lstStyle/>
          <a:p>
            <a:pPr marL="342900" indent="-342900" algn="l">
              <a:spcBef>
                <a:spcPct val="50000"/>
              </a:spcBef>
              <a:buClr>
                <a:srgbClr val="FF0000"/>
              </a:buClr>
              <a:buSzPct val="144000"/>
              <a:buFont typeface="Wingdings" pitchFamily="2" charset="2"/>
              <a:buChar char="§"/>
            </a:pPr>
            <a:r>
              <a:rPr lang="en-US" sz="2400" dirty="0">
                <a:solidFill>
                  <a:schemeClr val="bg1"/>
                </a:solidFill>
              </a:rPr>
              <a:t>    </a:t>
            </a:r>
            <a:r>
              <a:rPr lang="en-US" sz="2400" dirty="0" smtClean="0">
                <a:solidFill>
                  <a:srgbClr val="00FFCC"/>
                </a:solidFill>
                <a:latin typeface="+mn-lt"/>
              </a:rPr>
              <a:t>Google</a:t>
            </a:r>
            <a:r>
              <a:rPr lang="en-US" sz="2400" dirty="0" smtClean="0">
                <a:solidFill>
                  <a:srgbClr val="00FFCC"/>
                </a:solidFill>
                <a:latin typeface="+mj-lt"/>
              </a:rPr>
              <a:t> MapReduce </a:t>
            </a:r>
            <a:r>
              <a:rPr lang="en-US" sz="2400" dirty="0" smtClean="0">
                <a:solidFill>
                  <a:schemeClr val="bg1"/>
                </a:solidFill>
                <a:latin typeface="+mj-lt"/>
              </a:rPr>
              <a:t>Paradigm Written in C:  </a:t>
            </a:r>
            <a:br>
              <a:rPr lang="en-US" sz="2400" dirty="0" smtClean="0">
                <a:solidFill>
                  <a:schemeClr val="bg1"/>
                </a:solidFill>
                <a:latin typeface="+mj-lt"/>
              </a:rPr>
            </a:br>
            <a:r>
              <a:rPr lang="en-US" sz="2400" dirty="0" smtClean="0">
                <a:solidFill>
                  <a:schemeClr val="bg1"/>
                </a:solidFill>
                <a:latin typeface="+mj-lt"/>
              </a:rPr>
              <a:t>    </a:t>
            </a:r>
            <a:r>
              <a:rPr lang="en-US" sz="2400" dirty="0" smtClean="0">
                <a:solidFill>
                  <a:schemeClr val="bg1"/>
                </a:solidFill>
                <a:latin typeface="+mj-lt"/>
              </a:rPr>
              <a:t>from </a:t>
            </a:r>
            <a:r>
              <a:rPr lang="en-US" sz="2400" dirty="0" smtClean="0">
                <a:solidFill>
                  <a:schemeClr val="bg1"/>
                </a:solidFill>
                <a:latin typeface="+mj-lt"/>
              </a:rPr>
              <a:t>Search Engine to Google </a:t>
            </a:r>
            <a:r>
              <a:rPr lang="en-US" sz="2400" dirty="0" err="1" smtClean="0">
                <a:solidFill>
                  <a:schemeClr val="bg1"/>
                </a:solidFill>
                <a:latin typeface="+mj-lt"/>
              </a:rPr>
              <a:t>AppEngine</a:t>
            </a:r>
            <a:endParaRPr lang="en-US" sz="2400" dirty="0">
              <a:solidFill>
                <a:schemeClr val="bg1"/>
              </a:solidFill>
              <a:latin typeface="+mj-lt"/>
              <a:cs typeface="Arial" pitchFamily="34" charset="0"/>
            </a:endParaRPr>
          </a:p>
          <a:p>
            <a:pPr marL="342900" indent="-342900" algn="l">
              <a:spcBef>
                <a:spcPct val="50000"/>
              </a:spcBef>
              <a:buClr>
                <a:srgbClr val="FF0000"/>
              </a:buClr>
              <a:buSzPct val="144000"/>
              <a:buFont typeface="Wingdings" pitchFamily="2" charset="2"/>
              <a:buChar char="§"/>
            </a:pPr>
            <a:r>
              <a:rPr lang="en-US" sz="2400" dirty="0">
                <a:solidFill>
                  <a:srgbClr val="00FFCC"/>
                </a:solidFill>
                <a:latin typeface="+mj-lt"/>
                <a:cs typeface="Arial" pitchFamily="34" charset="0"/>
              </a:rPr>
              <a:t>   </a:t>
            </a:r>
            <a:r>
              <a:rPr lang="en-US" sz="2400" dirty="0" smtClean="0">
                <a:solidFill>
                  <a:srgbClr val="00FFCC"/>
                </a:solidFill>
                <a:latin typeface="+mj-lt"/>
                <a:cs typeface="Arial" pitchFamily="34" charset="0"/>
              </a:rPr>
              <a:t>  Hadoop Library </a:t>
            </a:r>
            <a:r>
              <a:rPr lang="en-US" sz="2400" dirty="0" smtClean="0">
                <a:solidFill>
                  <a:srgbClr val="FFFFFF"/>
                </a:solidFill>
                <a:latin typeface="+mj-lt"/>
                <a:cs typeface="Arial" pitchFamily="34" charset="0"/>
              </a:rPr>
              <a:t>for MapReduce Programming </a:t>
            </a:r>
            <a:br>
              <a:rPr lang="en-US" sz="2400" dirty="0" smtClean="0">
                <a:solidFill>
                  <a:srgbClr val="FFFFFF"/>
                </a:solidFill>
                <a:latin typeface="+mj-lt"/>
                <a:cs typeface="Arial" pitchFamily="34" charset="0"/>
              </a:rPr>
            </a:br>
            <a:r>
              <a:rPr lang="en-US" sz="2400" dirty="0" smtClean="0">
                <a:solidFill>
                  <a:srgbClr val="FFFFFF"/>
                </a:solidFill>
                <a:latin typeface="+mj-lt"/>
                <a:cs typeface="Arial" pitchFamily="34" charset="0"/>
              </a:rPr>
              <a:t>     in Java environments</a:t>
            </a:r>
          </a:p>
          <a:p>
            <a:pPr marL="342900" indent="-342900" algn="l">
              <a:spcBef>
                <a:spcPct val="50000"/>
              </a:spcBef>
              <a:buClr>
                <a:srgbClr val="FF0000"/>
              </a:buClr>
              <a:buSzPct val="144000"/>
              <a:buFont typeface="Wingdings" pitchFamily="2" charset="2"/>
              <a:buChar char="§"/>
            </a:pPr>
            <a:r>
              <a:rPr lang="en-US" sz="2400" dirty="0" smtClean="0">
                <a:solidFill>
                  <a:srgbClr val="FFFF00"/>
                </a:solidFill>
                <a:latin typeface="+mj-lt"/>
                <a:cs typeface="Arial" pitchFamily="34" charset="0"/>
              </a:rPr>
              <a:t>    </a:t>
            </a:r>
            <a:r>
              <a:rPr lang="en-US" sz="2400" dirty="0" smtClean="0">
                <a:solidFill>
                  <a:srgbClr val="FFFFFF"/>
                </a:solidFill>
                <a:latin typeface="+mj-lt"/>
                <a:cs typeface="Arial" pitchFamily="34" charset="0"/>
              </a:rPr>
              <a:t> Extending Hadoop from MapReduce in Batch </a:t>
            </a:r>
            <a:br>
              <a:rPr lang="en-US" sz="2400" dirty="0" smtClean="0">
                <a:solidFill>
                  <a:srgbClr val="FFFFFF"/>
                </a:solidFill>
                <a:latin typeface="+mj-lt"/>
                <a:cs typeface="Arial" pitchFamily="34" charset="0"/>
              </a:rPr>
            </a:br>
            <a:r>
              <a:rPr lang="en-US" sz="2400" dirty="0" smtClean="0">
                <a:solidFill>
                  <a:srgbClr val="FFFFFF"/>
                </a:solidFill>
                <a:latin typeface="+mj-lt"/>
                <a:cs typeface="Arial" pitchFamily="34" charset="0"/>
              </a:rPr>
              <a:t>     Processing Mode using distributed disks to </a:t>
            </a:r>
            <a:br>
              <a:rPr lang="en-US" sz="2400" dirty="0" smtClean="0">
                <a:solidFill>
                  <a:srgbClr val="FFFFFF"/>
                </a:solidFill>
                <a:latin typeface="+mj-lt"/>
                <a:cs typeface="Arial" pitchFamily="34" charset="0"/>
              </a:rPr>
            </a:br>
            <a:r>
              <a:rPr lang="en-US" sz="2400" dirty="0" smtClean="0">
                <a:solidFill>
                  <a:srgbClr val="FFFF00"/>
                </a:solidFill>
                <a:latin typeface="+mj-lt"/>
                <a:cs typeface="Arial" pitchFamily="34" charset="0"/>
              </a:rPr>
              <a:t>     </a:t>
            </a:r>
            <a:r>
              <a:rPr lang="en-US" sz="2400" dirty="0" smtClean="0">
                <a:solidFill>
                  <a:srgbClr val="00FFCC"/>
                </a:solidFill>
                <a:latin typeface="+mj-lt"/>
                <a:cs typeface="Arial" pitchFamily="34" charset="0"/>
              </a:rPr>
              <a:t>Spark for In-Memory Processing in Streaming </a:t>
            </a:r>
            <a:br>
              <a:rPr lang="en-US" sz="2400" dirty="0" smtClean="0">
                <a:solidFill>
                  <a:srgbClr val="00FFCC"/>
                </a:solidFill>
                <a:latin typeface="+mj-lt"/>
                <a:cs typeface="Arial" pitchFamily="34" charset="0"/>
              </a:rPr>
            </a:br>
            <a:r>
              <a:rPr lang="en-US" sz="2400" dirty="0" smtClean="0">
                <a:solidFill>
                  <a:srgbClr val="00FFCC"/>
                </a:solidFill>
                <a:latin typeface="+mj-lt"/>
                <a:cs typeface="Arial" pitchFamily="34" charset="0"/>
              </a:rPr>
              <a:t>     Mode over any DAG computing Paradigm</a:t>
            </a:r>
          </a:p>
        </p:txBody>
      </p:sp>
    </p:spTree>
    <p:extLst>
      <p:ext uri="{BB962C8B-B14F-4D97-AF65-F5344CB8AC3E}">
        <p14:creationId xmlns:p14="http://schemas.microsoft.com/office/powerpoint/2010/main" val="41777682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2930" name="Text Box 2"/>
          <p:cNvSpPr txBox="1">
            <a:spLocks noChangeArrowheads="1"/>
          </p:cNvSpPr>
          <p:nvPr/>
        </p:nvSpPr>
        <p:spPr bwMode="auto">
          <a:xfrm>
            <a:off x="411149" y="404664"/>
            <a:ext cx="8064500" cy="107939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p>
            <a:pPr>
              <a:spcBef>
                <a:spcPct val="50000"/>
              </a:spcBef>
            </a:pPr>
            <a:r>
              <a:rPr lang="en-US" sz="3200" dirty="0">
                <a:solidFill>
                  <a:srgbClr val="FFFF00"/>
                </a:solidFill>
                <a:latin typeface="Arial" pitchFamily="34" charset="0"/>
              </a:rPr>
              <a:t>When n is very large, </a:t>
            </a:r>
            <a:r>
              <a:rPr lang="en-US" sz="3200" dirty="0" smtClean="0">
                <a:solidFill>
                  <a:srgbClr val="FFFF00"/>
                </a:solidFill>
                <a:latin typeface="Arial" pitchFamily="34" charset="0"/>
              </a:rPr>
              <a:t>everything </a:t>
            </a:r>
            <a:r>
              <a:rPr lang="en-US" sz="3200" dirty="0" smtClean="0">
                <a:solidFill>
                  <a:srgbClr val="FFFF00"/>
                </a:solidFill>
                <a:latin typeface="Arial" pitchFamily="34" charset="0"/>
              </a:rPr>
              <a:t/>
            </a:r>
            <a:br>
              <a:rPr lang="en-US" sz="3200" dirty="0" smtClean="0">
                <a:solidFill>
                  <a:srgbClr val="FFFF00"/>
                </a:solidFill>
                <a:latin typeface="Arial" pitchFamily="34" charset="0"/>
              </a:rPr>
            </a:br>
            <a:r>
              <a:rPr lang="en-US" sz="3200" dirty="0" smtClean="0">
                <a:solidFill>
                  <a:srgbClr val="FFFF00"/>
                </a:solidFill>
                <a:latin typeface="Arial" pitchFamily="34" charset="0"/>
              </a:rPr>
              <a:t>becomes not </a:t>
            </a:r>
            <a:r>
              <a:rPr lang="en-US" sz="3200" dirty="0">
                <a:solidFill>
                  <a:srgbClr val="FFFF00"/>
                </a:solidFill>
                <a:latin typeface="Arial" pitchFamily="34" charset="0"/>
              </a:rPr>
              <a:t>so easy to do </a:t>
            </a:r>
            <a:r>
              <a:rPr lang="en-US" sz="3200" dirty="0" smtClean="0">
                <a:solidFill>
                  <a:srgbClr val="FFFF00"/>
                </a:solidFill>
                <a:latin typeface="Arial" pitchFamily="34" charset="0"/>
              </a:rPr>
              <a:t> </a:t>
            </a:r>
            <a:r>
              <a:rPr lang="en-US" sz="3200" dirty="0" smtClean="0">
                <a:solidFill>
                  <a:srgbClr val="00FFCC"/>
                </a:solidFill>
                <a:latin typeface="Arial" pitchFamily="34" charset="0"/>
              </a:rPr>
              <a:t>(1)</a:t>
            </a:r>
            <a:endParaRPr lang="en-US" sz="3200" dirty="0">
              <a:solidFill>
                <a:srgbClr val="00FFCC"/>
              </a:solidFill>
              <a:latin typeface="Arial" pitchFamily="34" charset="0"/>
            </a:endParaRPr>
          </a:p>
        </p:txBody>
      </p:sp>
      <p:sp>
        <p:nvSpPr>
          <p:cNvPr id="1532931" name="Text Box 3"/>
          <p:cNvSpPr txBox="1">
            <a:spLocks noChangeArrowheads="1"/>
          </p:cNvSpPr>
          <p:nvPr/>
        </p:nvSpPr>
        <p:spPr bwMode="auto">
          <a:xfrm>
            <a:off x="215516" y="1880828"/>
            <a:ext cx="8748712" cy="371396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0000" tIns="46800" rIns="90000" bIns="46800">
            <a:spAutoFit/>
          </a:bodyPr>
          <a:lstStyle/>
          <a:p>
            <a:pPr algn="l">
              <a:lnSpc>
                <a:spcPct val="110000"/>
              </a:lnSpc>
              <a:spcBef>
                <a:spcPct val="50000"/>
              </a:spcBef>
              <a:buClr>
                <a:srgbClr val="FFFF00"/>
              </a:buClr>
              <a:buSzPct val="185000"/>
              <a:buFont typeface="Wingdings" pitchFamily="2" charset="2"/>
              <a:buChar char="§"/>
            </a:pPr>
            <a:r>
              <a:rPr lang="en-US" dirty="0">
                <a:solidFill>
                  <a:schemeClr val="tx1"/>
                </a:solidFill>
                <a:latin typeface="Arial" pitchFamily="34" charset="0"/>
              </a:rPr>
              <a:t>     </a:t>
            </a:r>
            <a:r>
              <a:rPr lang="en-US" sz="2400" dirty="0">
                <a:solidFill>
                  <a:schemeClr val="bg1"/>
                </a:solidFill>
                <a:latin typeface="Arial" pitchFamily="34" charset="0"/>
              </a:rPr>
              <a:t>Reading and storing </a:t>
            </a:r>
            <a:r>
              <a:rPr lang="en-US" sz="2400" dirty="0" smtClean="0">
                <a:solidFill>
                  <a:schemeClr val="bg1"/>
                </a:solidFill>
                <a:latin typeface="Arial" pitchFamily="34" charset="0"/>
              </a:rPr>
              <a:t>a large </a:t>
            </a:r>
            <a:r>
              <a:rPr lang="en-US" sz="2400" dirty="0">
                <a:solidFill>
                  <a:schemeClr val="bg1"/>
                </a:solidFill>
                <a:latin typeface="Arial" pitchFamily="34" charset="0"/>
              </a:rPr>
              <a:t>number of input and output </a:t>
            </a:r>
            <a:r>
              <a:rPr lang="en-US" sz="2400" dirty="0" smtClean="0">
                <a:solidFill>
                  <a:schemeClr val="bg1"/>
                </a:solidFill>
                <a:latin typeface="Arial" pitchFamily="34" charset="0"/>
              </a:rPr>
              <a:t/>
            </a:r>
            <a:br>
              <a:rPr lang="en-US" sz="2400" dirty="0" smtClean="0">
                <a:solidFill>
                  <a:schemeClr val="bg1"/>
                </a:solidFill>
                <a:latin typeface="Arial" pitchFamily="34" charset="0"/>
              </a:rPr>
            </a:br>
            <a:r>
              <a:rPr lang="en-US" sz="2400" dirty="0" smtClean="0">
                <a:solidFill>
                  <a:schemeClr val="bg1"/>
                </a:solidFill>
                <a:latin typeface="Arial" pitchFamily="34" charset="0"/>
              </a:rPr>
              <a:t>     matrix </a:t>
            </a:r>
            <a:r>
              <a:rPr lang="en-US" sz="2400" dirty="0">
                <a:solidFill>
                  <a:schemeClr val="bg1"/>
                </a:solidFill>
                <a:latin typeface="Arial" pitchFamily="34" charset="0"/>
              </a:rPr>
              <a:t>elements </a:t>
            </a:r>
            <a:r>
              <a:rPr lang="en-US" sz="2400" dirty="0" smtClean="0">
                <a:solidFill>
                  <a:schemeClr val="bg1"/>
                </a:solidFill>
                <a:latin typeface="Arial" pitchFamily="34" charset="0"/>
              </a:rPr>
              <a:t>demands </a:t>
            </a:r>
            <a:r>
              <a:rPr lang="en-US" sz="2400" dirty="0">
                <a:solidFill>
                  <a:schemeClr val="bg1"/>
                </a:solidFill>
                <a:latin typeface="Arial" pitchFamily="34" charset="0"/>
              </a:rPr>
              <a:t>excessive I/O time and </a:t>
            </a:r>
            <a:r>
              <a:rPr lang="en-US" sz="2400" dirty="0" smtClean="0">
                <a:solidFill>
                  <a:schemeClr val="bg1"/>
                </a:solidFill>
                <a:latin typeface="Arial" pitchFamily="34" charset="0"/>
              </a:rPr>
              <a:t/>
            </a:r>
            <a:br>
              <a:rPr lang="en-US" sz="2400" dirty="0" smtClean="0">
                <a:solidFill>
                  <a:schemeClr val="bg1"/>
                </a:solidFill>
                <a:latin typeface="Arial" pitchFamily="34" charset="0"/>
              </a:rPr>
            </a:br>
            <a:r>
              <a:rPr lang="en-US" sz="2400" dirty="0" smtClean="0">
                <a:solidFill>
                  <a:schemeClr val="bg1"/>
                </a:solidFill>
                <a:latin typeface="Arial" pitchFamily="34" charset="0"/>
              </a:rPr>
              <a:t>     </a:t>
            </a:r>
            <a:r>
              <a:rPr lang="en-US" sz="2400" dirty="0" smtClean="0">
                <a:solidFill>
                  <a:schemeClr val="bg1"/>
                </a:solidFill>
                <a:latin typeface="Arial" pitchFamily="34" charset="0"/>
              </a:rPr>
              <a:t>memory </a:t>
            </a:r>
            <a:r>
              <a:rPr lang="en-US" sz="2400" dirty="0">
                <a:solidFill>
                  <a:schemeClr val="bg1"/>
                </a:solidFill>
                <a:latin typeface="Arial" pitchFamily="34" charset="0"/>
              </a:rPr>
              <a:t>space</a:t>
            </a:r>
          </a:p>
          <a:p>
            <a:pPr algn="l">
              <a:lnSpc>
                <a:spcPct val="110000"/>
              </a:lnSpc>
              <a:spcBef>
                <a:spcPct val="50000"/>
              </a:spcBef>
              <a:buClr>
                <a:srgbClr val="FFFF00"/>
              </a:buClr>
              <a:buSzPct val="155000"/>
              <a:buFont typeface="Wingdings" pitchFamily="2" charset="2"/>
              <a:buChar char="§"/>
            </a:pPr>
            <a:r>
              <a:rPr lang="en-US" sz="2400" dirty="0">
                <a:solidFill>
                  <a:schemeClr val="bg1"/>
                </a:solidFill>
                <a:latin typeface="Arial" pitchFamily="34" charset="0"/>
              </a:rPr>
              <a:t>  </a:t>
            </a:r>
            <a:r>
              <a:rPr lang="en-US" sz="2400" dirty="0" smtClean="0">
                <a:solidFill>
                  <a:schemeClr val="bg1"/>
                </a:solidFill>
                <a:latin typeface="Arial" pitchFamily="34" charset="0"/>
              </a:rPr>
              <a:t>Data </a:t>
            </a:r>
            <a:r>
              <a:rPr lang="en-US" sz="2400" dirty="0">
                <a:solidFill>
                  <a:schemeClr val="bg1"/>
                </a:solidFill>
                <a:latin typeface="Arial" pitchFamily="34" charset="0"/>
              </a:rPr>
              <a:t>reference locality demands many duplications of  </a:t>
            </a:r>
            <a:r>
              <a:rPr lang="en-US" sz="2400" dirty="0" smtClean="0">
                <a:solidFill>
                  <a:schemeClr val="bg1"/>
                </a:solidFill>
                <a:latin typeface="Arial" pitchFamily="34" charset="0"/>
              </a:rPr>
              <a:t/>
            </a:r>
            <a:br>
              <a:rPr lang="en-US" sz="2400" dirty="0" smtClean="0">
                <a:solidFill>
                  <a:schemeClr val="bg1"/>
                </a:solidFill>
                <a:latin typeface="Arial" pitchFamily="34" charset="0"/>
              </a:rPr>
            </a:br>
            <a:r>
              <a:rPr lang="en-US" sz="2400" dirty="0" smtClean="0">
                <a:solidFill>
                  <a:schemeClr val="bg1"/>
                </a:solidFill>
                <a:latin typeface="Arial" pitchFamily="34" charset="0"/>
              </a:rPr>
              <a:t>     </a:t>
            </a:r>
            <a:r>
              <a:rPr lang="en-US" sz="2400" dirty="0" smtClean="0">
                <a:solidFill>
                  <a:schemeClr val="bg1"/>
                </a:solidFill>
                <a:latin typeface="Arial" pitchFamily="34" charset="0"/>
              </a:rPr>
              <a:t>the </a:t>
            </a:r>
            <a:r>
              <a:rPr lang="en-US" sz="2400" dirty="0">
                <a:solidFill>
                  <a:schemeClr val="bg1"/>
                </a:solidFill>
                <a:latin typeface="Arial" pitchFamily="34" charset="0"/>
              </a:rPr>
              <a:t>row </a:t>
            </a:r>
            <a:r>
              <a:rPr lang="en-US" sz="2400" dirty="0" smtClean="0">
                <a:solidFill>
                  <a:schemeClr val="bg1"/>
                </a:solidFill>
                <a:latin typeface="Arial" pitchFamily="34" charset="0"/>
              </a:rPr>
              <a:t>and </a:t>
            </a:r>
            <a:r>
              <a:rPr lang="en-US" sz="2400" dirty="0">
                <a:solidFill>
                  <a:schemeClr val="bg1"/>
                </a:solidFill>
                <a:latin typeface="Arial" pitchFamily="34" charset="0"/>
              </a:rPr>
              <a:t>column vectors to local processors </a:t>
            </a:r>
            <a:br>
              <a:rPr lang="en-US" sz="2400" dirty="0">
                <a:solidFill>
                  <a:schemeClr val="bg1"/>
                </a:solidFill>
                <a:latin typeface="Arial" pitchFamily="34" charset="0"/>
              </a:rPr>
            </a:br>
            <a:r>
              <a:rPr lang="en-US" sz="2400" dirty="0">
                <a:solidFill>
                  <a:schemeClr val="bg1"/>
                </a:solidFill>
                <a:latin typeface="Arial" pitchFamily="34" charset="0"/>
              </a:rPr>
              <a:t>    </a:t>
            </a:r>
            <a:r>
              <a:rPr lang="en-US" sz="2400" dirty="0" smtClean="0">
                <a:solidFill>
                  <a:schemeClr val="bg1"/>
                </a:solidFill>
                <a:latin typeface="Arial" pitchFamily="34" charset="0"/>
              </a:rPr>
              <a:t> – </a:t>
            </a:r>
            <a:r>
              <a:rPr lang="en-US" sz="2400" dirty="0">
                <a:solidFill>
                  <a:schemeClr val="bg1"/>
                </a:solidFill>
                <a:latin typeface="Arial" pitchFamily="34" charset="0"/>
              </a:rPr>
              <a:t>The </a:t>
            </a:r>
            <a:r>
              <a:rPr lang="en-US" sz="2400" i="1" dirty="0">
                <a:solidFill>
                  <a:srgbClr val="00FFCC"/>
                </a:solidFill>
                <a:latin typeface="Arial" pitchFamily="34" charset="0"/>
              </a:rPr>
              <a:t>Map functions </a:t>
            </a:r>
            <a:r>
              <a:rPr lang="en-US" sz="2400" dirty="0">
                <a:solidFill>
                  <a:schemeClr val="bg1"/>
                </a:solidFill>
                <a:latin typeface="Arial" pitchFamily="34" charset="0"/>
              </a:rPr>
              <a:t>in MapReduce </a:t>
            </a:r>
            <a:r>
              <a:rPr lang="en-US" sz="2400" dirty="0" smtClean="0">
                <a:solidFill>
                  <a:schemeClr val="bg1"/>
                </a:solidFill>
                <a:latin typeface="Arial" pitchFamily="34" charset="0"/>
              </a:rPr>
              <a:t>model</a:t>
            </a:r>
            <a:endParaRPr lang="en-US" sz="2400" dirty="0">
              <a:solidFill>
                <a:schemeClr val="bg1"/>
              </a:solidFill>
              <a:latin typeface="Arial" pitchFamily="34" charset="0"/>
            </a:endParaRPr>
          </a:p>
          <a:p>
            <a:pPr algn="l">
              <a:lnSpc>
                <a:spcPct val="110000"/>
              </a:lnSpc>
              <a:spcBef>
                <a:spcPct val="50000"/>
              </a:spcBef>
              <a:buClr>
                <a:srgbClr val="FFFF00"/>
              </a:buClr>
              <a:buSzPct val="155000"/>
              <a:buFont typeface="Wingdings" pitchFamily="2" charset="2"/>
              <a:buChar char="§"/>
            </a:pPr>
            <a:r>
              <a:rPr lang="en-US" sz="2400" dirty="0">
                <a:solidFill>
                  <a:schemeClr val="bg1"/>
                </a:solidFill>
                <a:latin typeface="Arial" pitchFamily="34" charset="0"/>
              </a:rPr>
              <a:t>  </a:t>
            </a:r>
            <a:r>
              <a:rPr lang="en-US" sz="2400" dirty="0" smtClean="0">
                <a:solidFill>
                  <a:schemeClr val="bg1"/>
                </a:solidFill>
                <a:latin typeface="Arial" pitchFamily="34" charset="0"/>
              </a:rPr>
              <a:t>Dot </a:t>
            </a:r>
            <a:r>
              <a:rPr lang="en-US" sz="2400" dirty="0">
                <a:solidFill>
                  <a:schemeClr val="bg1"/>
                </a:solidFill>
                <a:latin typeface="Arial" pitchFamily="34" charset="0"/>
              </a:rPr>
              <a:t>products can be done on the Reduce Nodes </a:t>
            </a:r>
            <a:br>
              <a:rPr lang="en-US" sz="2400" dirty="0">
                <a:solidFill>
                  <a:schemeClr val="bg1"/>
                </a:solidFill>
                <a:latin typeface="Arial" pitchFamily="34" charset="0"/>
              </a:rPr>
            </a:br>
            <a:r>
              <a:rPr lang="en-US" sz="2400" dirty="0">
                <a:solidFill>
                  <a:schemeClr val="bg1"/>
                </a:solidFill>
                <a:latin typeface="Arial" pitchFamily="34" charset="0"/>
              </a:rPr>
              <a:t>    </a:t>
            </a:r>
            <a:r>
              <a:rPr lang="en-US" sz="2400" dirty="0" smtClean="0">
                <a:solidFill>
                  <a:schemeClr val="bg1"/>
                </a:solidFill>
                <a:latin typeface="Arial" pitchFamily="34" charset="0"/>
              </a:rPr>
              <a:t> in </a:t>
            </a:r>
            <a:r>
              <a:rPr lang="en-US" sz="2400" dirty="0">
                <a:solidFill>
                  <a:schemeClr val="bg1"/>
                </a:solidFill>
                <a:latin typeface="Arial" pitchFamily="34" charset="0"/>
              </a:rPr>
              <a:t>parallel blocks identified by </a:t>
            </a:r>
            <a:r>
              <a:rPr lang="en-US" sz="2400" dirty="0" smtClean="0">
                <a:solidFill>
                  <a:schemeClr val="bg1"/>
                </a:solidFill>
                <a:latin typeface="Arial" pitchFamily="34" charset="0"/>
              </a:rPr>
              <a:t>the same set of “keys”</a:t>
            </a:r>
            <a:endParaRPr lang="en-US" sz="2400" dirty="0">
              <a:solidFill>
                <a:schemeClr val="bg1"/>
              </a:solidFill>
              <a:latin typeface="Arial" pitchFamily="34" charset="0"/>
            </a:endParaRPr>
          </a:p>
        </p:txBody>
      </p:sp>
    </p:spTree>
    <p:extLst>
      <p:ext uri="{BB962C8B-B14F-4D97-AF65-F5344CB8AC3E}">
        <p14:creationId xmlns:p14="http://schemas.microsoft.com/office/powerpoint/2010/main" val="1321880072"/>
      </p:ext>
    </p:extLst>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9074" name="Rectangle 2"/>
          <p:cNvSpPr>
            <a:spLocks noGrp="1" noChangeArrowheads="1"/>
          </p:cNvSpPr>
          <p:nvPr>
            <p:ph type="title"/>
          </p:nvPr>
        </p:nvSpPr>
        <p:spPr bwMode="auto">
          <a:xfrm>
            <a:off x="395536" y="476672"/>
            <a:ext cx="8316913" cy="585787"/>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lgn="l"/>
            <a:r>
              <a:rPr lang="en-US" sz="2800" b="1" dirty="0">
                <a:solidFill>
                  <a:srgbClr val="FFFF00"/>
                </a:solidFill>
              </a:rPr>
              <a:t> </a:t>
            </a:r>
            <a:r>
              <a:rPr lang="en-US" sz="2800" b="1" dirty="0" smtClean="0">
                <a:solidFill>
                  <a:srgbClr val="FFFF00"/>
                </a:solidFill>
              </a:rPr>
              <a:t>    </a:t>
            </a:r>
            <a:r>
              <a:rPr lang="en-US" sz="3600" b="1" dirty="0" smtClean="0">
                <a:solidFill>
                  <a:srgbClr val="FFFF00"/>
                </a:solidFill>
              </a:rPr>
              <a:t>Parallel </a:t>
            </a:r>
            <a:r>
              <a:rPr lang="en-US" sz="3600" b="1" dirty="0">
                <a:solidFill>
                  <a:srgbClr val="FFFF00"/>
                </a:solidFill>
              </a:rPr>
              <a:t>Matrix Multiplication</a:t>
            </a:r>
            <a:r>
              <a:rPr lang="en-US" b="1" dirty="0">
                <a:solidFill>
                  <a:srgbClr val="FFFF00"/>
                </a:solidFill>
              </a:rPr>
              <a:t> </a:t>
            </a:r>
            <a:r>
              <a:rPr lang="en-US" sz="3200" b="1" dirty="0" smtClean="0">
                <a:solidFill>
                  <a:srgbClr val="00FFFF"/>
                </a:solidFill>
              </a:rPr>
              <a:t>(2)</a:t>
            </a:r>
            <a:endParaRPr lang="en-US" sz="2400" b="1" dirty="0">
              <a:solidFill>
                <a:srgbClr val="00FFFF"/>
              </a:solidFill>
            </a:endParaRPr>
          </a:p>
        </p:txBody>
      </p:sp>
      <p:sp>
        <p:nvSpPr>
          <p:cNvPr id="1539075" name="Text Box 3"/>
          <p:cNvSpPr txBox="1">
            <a:spLocks noChangeArrowheads="1"/>
          </p:cNvSpPr>
          <p:nvPr/>
        </p:nvSpPr>
        <p:spPr bwMode="auto">
          <a:xfrm>
            <a:off x="287524" y="1520788"/>
            <a:ext cx="8533456" cy="455727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0000" tIns="46800" rIns="90000" bIns="46800">
            <a:spAutoFit/>
          </a:bodyPr>
          <a:lstStyle/>
          <a:p>
            <a:pPr marL="285750" indent="-285750" algn="l">
              <a:spcBef>
                <a:spcPct val="50000"/>
              </a:spcBef>
              <a:buClr>
                <a:srgbClr val="FF0000"/>
              </a:buClr>
              <a:buSzPct val="143000"/>
              <a:buFont typeface="Wingdings" pitchFamily="2" charset="2"/>
              <a:buChar char="§"/>
            </a:pPr>
            <a:r>
              <a:rPr lang="en-US" sz="2000" dirty="0" smtClean="0">
                <a:solidFill>
                  <a:schemeClr val="bg1"/>
                </a:solidFill>
                <a:latin typeface="Arial" pitchFamily="34" charset="0"/>
              </a:rPr>
              <a:t>If you </a:t>
            </a:r>
            <a:r>
              <a:rPr lang="en-US" sz="2000" dirty="0">
                <a:solidFill>
                  <a:schemeClr val="bg1"/>
                </a:solidFill>
                <a:latin typeface="Arial" pitchFamily="34" charset="0"/>
              </a:rPr>
              <a:t>use </a:t>
            </a:r>
            <a:r>
              <a:rPr lang="en-US" sz="2000" dirty="0" smtClean="0">
                <a:solidFill>
                  <a:schemeClr val="bg1"/>
                </a:solidFill>
                <a:latin typeface="Arial" pitchFamily="34" charset="0"/>
              </a:rPr>
              <a:t>128 </a:t>
            </a:r>
            <a:r>
              <a:rPr lang="en-US" sz="2000" dirty="0">
                <a:solidFill>
                  <a:schemeClr val="bg1"/>
                </a:solidFill>
                <a:latin typeface="Arial" pitchFamily="34" charset="0"/>
              </a:rPr>
              <a:t>VM instances, you should </a:t>
            </a:r>
            <a:r>
              <a:rPr lang="en-US" sz="2000" dirty="0" smtClean="0">
                <a:solidFill>
                  <a:schemeClr val="bg1"/>
                </a:solidFill>
                <a:latin typeface="Arial" pitchFamily="34" charset="0"/>
              </a:rPr>
              <a:t>expect an ideal speedup </a:t>
            </a:r>
            <a:br>
              <a:rPr lang="en-US" sz="2000" dirty="0" smtClean="0">
                <a:solidFill>
                  <a:schemeClr val="bg1"/>
                </a:solidFill>
                <a:latin typeface="Arial" pitchFamily="34" charset="0"/>
              </a:rPr>
            </a:br>
            <a:r>
              <a:rPr lang="en-US" sz="2000" dirty="0" smtClean="0">
                <a:solidFill>
                  <a:schemeClr val="bg1"/>
                </a:solidFill>
                <a:latin typeface="Arial" pitchFamily="34" charset="0"/>
              </a:rPr>
              <a:t>of </a:t>
            </a:r>
            <a:r>
              <a:rPr lang="en-US" sz="2000" dirty="0" smtClean="0">
                <a:solidFill>
                  <a:schemeClr val="bg1"/>
                </a:solidFill>
                <a:latin typeface="Arial" pitchFamily="34" charset="0"/>
              </a:rPr>
              <a:t>128 </a:t>
            </a:r>
            <a:r>
              <a:rPr lang="en-US" sz="2000" dirty="0" smtClean="0">
                <a:solidFill>
                  <a:schemeClr val="bg1"/>
                </a:solidFill>
                <a:latin typeface="Arial" pitchFamily="34" charset="0"/>
              </a:rPr>
              <a:t>over the use of a single VM. In your </a:t>
            </a:r>
            <a:r>
              <a:rPr lang="en-US" sz="2000" dirty="0" err="1" smtClean="0">
                <a:solidFill>
                  <a:schemeClr val="bg1"/>
                </a:solidFill>
                <a:latin typeface="Arial" pitchFamily="34" charset="0"/>
              </a:rPr>
              <a:t>AWS</a:t>
            </a:r>
            <a:r>
              <a:rPr lang="en-US" sz="2000" dirty="0" smtClean="0">
                <a:solidFill>
                  <a:schemeClr val="bg1"/>
                </a:solidFill>
                <a:latin typeface="Arial" pitchFamily="34" charset="0"/>
              </a:rPr>
              <a:t> account, you are </a:t>
            </a:r>
            <a:br>
              <a:rPr lang="en-US" sz="2000" dirty="0" smtClean="0">
                <a:solidFill>
                  <a:schemeClr val="bg1"/>
                </a:solidFill>
                <a:latin typeface="Arial" pitchFamily="34" charset="0"/>
              </a:rPr>
            </a:br>
            <a:r>
              <a:rPr lang="en-US" sz="2000" dirty="0" smtClean="0">
                <a:solidFill>
                  <a:schemeClr val="bg1"/>
                </a:solidFill>
                <a:latin typeface="Arial" pitchFamily="34" charset="0"/>
              </a:rPr>
              <a:t>allowed up to </a:t>
            </a:r>
            <a:r>
              <a:rPr lang="en-US" sz="2000" dirty="0" smtClean="0">
                <a:solidFill>
                  <a:srgbClr val="00FFCC"/>
                </a:solidFill>
                <a:latin typeface="Arial" pitchFamily="34" charset="0"/>
              </a:rPr>
              <a:t>20 </a:t>
            </a:r>
            <a:r>
              <a:rPr lang="en-US" sz="2000" dirty="0" err="1" smtClean="0">
                <a:solidFill>
                  <a:srgbClr val="00FFCC"/>
                </a:solidFill>
                <a:latin typeface="Arial" pitchFamily="34" charset="0"/>
              </a:rPr>
              <a:t>VM</a:t>
            </a:r>
            <a:r>
              <a:rPr lang="en-US" sz="2000" dirty="0" smtClean="0">
                <a:solidFill>
                  <a:srgbClr val="00FFCC"/>
                </a:solidFill>
                <a:latin typeface="Arial" pitchFamily="34" charset="0"/>
              </a:rPr>
              <a:t> instances. </a:t>
            </a:r>
            <a:r>
              <a:rPr lang="en-US" sz="2000" dirty="0" smtClean="0">
                <a:solidFill>
                  <a:schemeClr val="bg1"/>
                </a:solidFill>
                <a:latin typeface="Arial" pitchFamily="34" charset="0"/>
              </a:rPr>
              <a:t>Using more than 20, </a:t>
            </a:r>
            <a:r>
              <a:rPr lang="en-US" sz="2000" dirty="0">
                <a:solidFill>
                  <a:schemeClr val="bg1"/>
                </a:solidFill>
                <a:latin typeface="Arial" pitchFamily="34" charset="0"/>
              </a:rPr>
              <a:t>y</a:t>
            </a:r>
            <a:r>
              <a:rPr lang="en-US" sz="2000" dirty="0" smtClean="0">
                <a:solidFill>
                  <a:schemeClr val="bg1"/>
                </a:solidFill>
                <a:latin typeface="Arial" pitchFamily="34" charset="0"/>
              </a:rPr>
              <a:t>ou need to </a:t>
            </a:r>
            <a:br>
              <a:rPr lang="en-US" sz="2000" dirty="0" smtClean="0">
                <a:solidFill>
                  <a:schemeClr val="bg1"/>
                </a:solidFill>
                <a:latin typeface="Arial" pitchFamily="34" charset="0"/>
              </a:rPr>
            </a:br>
            <a:r>
              <a:rPr lang="en-US" sz="2000" dirty="0" smtClean="0">
                <a:solidFill>
                  <a:schemeClr val="bg1"/>
                </a:solidFill>
                <a:latin typeface="Arial" pitchFamily="34" charset="0"/>
              </a:rPr>
              <a:t> get special permission from the AWS </a:t>
            </a:r>
            <a:r>
              <a:rPr lang="en-US" sz="2000" dirty="0" smtClean="0">
                <a:solidFill>
                  <a:schemeClr val="bg1"/>
                </a:solidFill>
                <a:latin typeface="Arial" pitchFamily="34" charset="0"/>
              </a:rPr>
              <a:t>management</a:t>
            </a:r>
            <a:endParaRPr lang="en-US" sz="2000" dirty="0" smtClean="0">
              <a:solidFill>
                <a:schemeClr val="bg1"/>
              </a:solidFill>
              <a:latin typeface="Arial" pitchFamily="34" charset="0"/>
            </a:endParaRPr>
          </a:p>
          <a:p>
            <a:pPr marL="285750" indent="-285750" algn="l">
              <a:spcBef>
                <a:spcPct val="50000"/>
              </a:spcBef>
              <a:buClr>
                <a:srgbClr val="FF0000"/>
              </a:buClr>
              <a:buSzPct val="143000"/>
              <a:buFont typeface="Wingdings" pitchFamily="2" charset="2"/>
              <a:buChar char="§"/>
            </a:pPr>
            <a:r>
              <a:rPr lang="en-US" sz="2000" dirty="0" smtClean="0">
                <a:solidFill>
                  <a:schemeClr val="bg1"/>
                </a:solidFill>
                <a:latin typeface="Arial" pitchFamily="34" charset="0"/>
              </a:rPr>
              <a:t>Use </a:t>
            </a:r>
            <a:r>
              <a:rPr lang="en-US" sz="2000" dirty="0">
                <a:solidFill>
                  <a:srgbClr val="00FFCC"/>
                </a:solidFill>
                <a:latin typeface="Arial" pitchFamily="34" charset="0"/>
              </a:rPr>
              <a:t>Map servers </a:t>
            </a:r>
            <a:r>
              <a:rPr lang="en-US" sz="2000" dirty="0">
                <a:solidFill>
                  <a:schemeClr val="bg1"/>
                </a:solidFill>
                <a:latin typeface="Arial" pitchFamily="34" charset="0"/>
              </a:rPr>
              <a:t>to distribute the </a:t>
            </a:r>
            <a:r>
              <a:rPr lang="en-US" sz="2000" dirty="0" smtClean="0">
                <a:solidFill>
                  <a:schemeClr val="bg1"/>
                </a:solidFill>
                <a:latin typeface="Arial" pitchFamily="34" charset="0"/>
              </a:rPr>
              <a:t>partitioned </a:t>
            </a:r>
            <a:r>
              <a:rPr lang="en-US" sz="2000" dirty="0">
                <a:solidFill>
                  <a:schemeClr val="bg1"/>
                </a:solidFill>
                <a:latin typeface="Arial" pitchFamily="34" charset="0"/>
              </a:rPr>
              <a:t>data blocks. Use the </a:t>
            </a:r>
            <a:r>
              <a:rPr lang="en-US" sz="2000" dirty="0">
                <a:solidFill>
                  <a:srgbClr val="00FFCC"/>
                </a:solidFill>
                <a:latin typeface="Arial" pitchFamily="34" charset="0"/>
              </a:rPr>
              <a:t>Reduce servers </a:t>
            </a:r>
            <a:r>
              <a:rPr lang="en-US" sz="2000" dirty="0">
                <a:solidFill>
                  <a:schemeClr val="bg1"/>
                </a:solidFill>
                <a:latin typeface="Arial" pitchFamily="34" charset="0"/>
              </a:rPr>
              <a:t>to produce many dot products </a:t>
            </a:r>
            <a:r>
              <a:rPr lang="en-US" sz="2000" dirty="0" smtClean="0">
                <a:solidFill>
                  <a:schemeClr val="bg1"/>
                </a:solidFill>
                <a:latin typeface="Arial" pitchFamily="34" charset="0"/>
              </a:rPr>
              <a:t>in </a:t>
            </a:r>
            <a:r>
              <a:rPr lang="en-US" sz="2000" dirty="0" smtClean="0">
                <a:solidFill>
                  <a:schemeClr val="bg1"/>
                </a:solidFill>
                <a:latin typeface="Arial" pitchFamily="34" charset="0"/>
              </a:rPr>
              <a:t>blocks</a:t>
            </a:r>
            <a:r>
              <a:rPr lang="en-US" sz="2000" dirty="0" smtClean="0">
                <a:solidFill>
                  <a:schemeClr val="bg1"/>
                </a:solidFill>
                <a:latin typeface="Arial" pitchFamily="34" charset="0"/>
              </a:rPr>
              <a:t>. </a:t>
            </a:r>
            <a:r>
              <a:rPr lang="en-US" sz="2000" dirty="0">
                <a:solidFill>
                  <a:schemeClr val="bg1"/>
                </a:solidFill>
                <a:latin typeface="Arial" pitchFamily="34" charset="0"/>
              </a:rPr>
              <a:t>The task </a:t>
            </a:r>
            <a:r>
              <a:rPr lang="en-US" sz="2000" dirty="0" smtClean="0">
                <a:solidFill>
                  <a:schemeClr val="bg1"/>
                </a:solidFill>
                <a:latin typeface="Arial" pitchFamily="34" charset="0"/>
              </a:rPr>
              <a:t>forks </a:t>
            </a:r>
            <a:r>
              <a:rPr lang="en-US" sz="2000" dirty="0">
                <a:solidFill>
                  <a:schemeClr val="bg1"/>
                </a:solidFill>
                <a:latin typeface="Arial" pitchFamily="34" charset="0"/>
              </a:rPr>
              <a:t>out from the master server to all available Map and Reduce servers (workers) may </a:t>
            </a:r>
            <a:r>
              <a:rPr lang="en-US" sz="2000" dirty="0" smtClean="0">
                <a:solidFill>
                  <a:schemeClr val="bg1"/>
                </a:solidFill>
                <a:latin typeface="Arial" pitchFamily="34" charset="0"/>
              </a:rPr>
              <a:t>result </a:t>
            </a:r>
            <a:r>
              <a:rPr lang="en-US" sz="2000" dirty="0">
                <a:solidFill>
                  <a:schemeClr val="bg1"/>
                </a:solidFill>
                <a:latin typeface="Arial" pitchFamily="34" charset="0"/>
              </a:rPr>
              <a:t>in additional scheduling </a:t>
            </a:r>
            <a:r>
              <a:rPr lang="en-US" sz="2000" dirty="0" smtClean="0">
                <a:solidFill>
                  <a:schemeClr val="bg1"/>
                </a:solidFill>
                <a:latin typeface="Arial" pitchFamily="34" charset="0"/>
              </a:rPr>
              <a:t>overhead</a:t>
            </a:r>
            <a:endParaRPr lang="en-US" sz="2000" dirty="0" smtClean="0">
              <a:solidFill>
                <a:schemeClr val="bg1"/>
              </a:solidFill>
              <a:latin typeface="Arial" pitchFamily="34" charset="0"/>
            </a:endParaRPr>
          </a:p>
          <a:p>
            <a:pPr marL="285750" indent="-285750" algn="l">
              <a:spcBef>
                <a:spcPct val="50000"/>
              </a:spcBef>
              <a:buClr>
                <a:srgbClr val="FF0000"/>
              </a:buClr>
              <a:buSzPct val="143000"/>
              <a:buFont typeface="Wingdings" pitchFamily="2" charset="2"/>
              <a:buChar char="§"/>
            </a:pPr>
            <a:r>
              <a:rPr lang="en-US" sz="2000" dirty="0" smtClean="0">
                <a:solidFill>
                  <a:schemeClr val="bg1"/>
                </a:solidFill>
                <a:latin typeface="Arial" pitchFamily="34" charset="0"/>
              </a:rPr>
              <a:t> </a:t>
            </a:r>
            <a:r>
              <a:rPr lang="en-US" sz="2000" dirty="0">
                <a:solidFill>
                  <a:schemeClr val="bg1"/>
                </a:solidFill>
                <a:latin typeface="Arial" pitchFamily="34" charset="0"/>
              </a:rPr>
              <a:t>Demand large-scale shuffle and exchange </a:t>
            </a:r>
            <a:r>
              <a:rPr lang="en-US" sz="2000" dirty="0">
                <a:solidFill>
                  <a:srgbClr val="00FFCC"/>
                </a:solidFill>
                <a:latin typeface="Arial" pitchFamily="34" charset="0"/>
              </a:rPr>
              <a:t>sorting </a:t>
            </a:r>
            <a:r>
              <a:rPr lang="en-US" sz="2000" dirty="0">
                <a:solidFill>
                  <a:schemeClr val="bg1"/>
                </a:solidFill>
                <a:latin typeface="Arial" pitchFamily="34" charset="0"/>
              </a:rPr>
              <a:t>and </a:t>
            </a:r>
            <a:r>
              <a:rPr lang="en-US" sz="2000" dirty="0">
                <a:solidFill>
                  <a:srgbClr val="00FFCC"/>
                </a:solidFill>
                <a:latin typeface="Arial" pitchFamily="34" charset="0"/>
              </a:rPr>
              <a:t>grouping </a:t>
            </a:r>
            <a:r>
              <a:rPr lang="en-US" sz="2000" dirty="0">
                <a:solidFill>
                  <a:schemeClr val="bg1"/>
                </a:solidFill>
                <a:latin typeface="Arial" pitchFamily="34" charset="0"/>
              </a:rPr>
              <a:t>operations over all intermediate &lt;key, value&gt;  pairs , externally in and out of </a:t>
            </a:r>
            <a:r>
              <a:rPr lang="en-US" sz="2000" dirty="0" smtClean="0">
                <a:solidFill>
                  <a:schemeClr val="bg1"/>
                </a:solidFill>
                <a:latin typeface="Arial" pitchFamily="34" charset="0"/>
              </a:rPr>
              <a:t>disks</a:t>
            </a:r>
            <a:endParaRPr lang="en-US" sz="2000" dirty="0" smtClean="0">
              <a:solidFill>
                <a:schemeClr val="bg1"/>
              </a:solidFill>
              <a:latin typeface="Arial" pitchFamily="34" charset="0"/>
            </a:endParaRPr>
          </a:p>
          <a:p>
            <a:pPr marL="285750" indent="-285750" algn="l">
              <a:spcBef>
                <a:spcPct val="50000"/>
              </a:spcBef>
              <a:buClr>
                <a:srgbClr val="FF0000"/>
              </a:buClr>
              <a:buSzPct val="143000"/>
              <a:buFont typeface="Wingdings" pitchFamily="2" charset="2"/>
              <a:buChar char="§"/>
            </a:pPr>
            <a:r>
              <a:rPr lang="en-US" sz="2000" dirty="0" smtClean="0">
                <a:solidFill>
                  <a:schemeClr val="bg1"/>
                </a:solidFill>
                <a:latin typeface="Arial" pitchFamily="34" charset="0"/>
              </a:rPr>
              <a:t>Use a </a:t>
            </a:r>
            <a:r>
              <a:rPr lang="en-US" sz="2000" dirty="0" smtClean="0">
                <a:solidFill>
                  <a:srgbClr val="00FFCC"/>
                </a:solidFill>
                <a:latin typeface="Arial" pitchFamily="34" charset="0"/>
              </a:rPr>
              <a:t>random number generator</a:t>
            </a:r>
            <a:r>
              <a:rPr lang="en-US" sz="2000" dirty="0" smtClean="0">
                <a:solidFill>
                  <a:schemeClr val="bg1"/>
                </a:solidFill>
                <a:latin typeface="Arial" pitchFamily="34" charset="0"/>
              </a:rPr>
              <a:t> to generate the 32-bit floating point numbers as input sets for matrices A and </a:t>
            </a:r>
            <a:r>
              <a:rPr lang="en-US" sz="2000" dirty="0" smtClean="0">
                <a:solidFill>
                  <a:schemeClr val="bg1"/>
                </a:solidFill>
                <a:latin typeface="Arial" pitchFamily="34" charset="0"/>
              </a:rPr>
              <a:t>B</a:t>
            </a:r>
            <a:endParaRPr lang="en-US" sz="2000" dirty="0">
              <a:solidFill>
                <a:schemeClr val="bg1"/>
              </a:solidFill>
              <a:latin typeface="Arial" pitchFamily="34" charset="0"/>
            </a:endParaRPr>
          </a:p>
        </p:txBody>
      </p:sp>
    </p:spTree>
    <p:extLst>
      <p:ext uri="{BB962C8B-B14F-4D97-AF65-F5344CB8AC3E}">
        <p14:creationId xmlns:p14="http://schemas.microsoft.com/office/powerpoint/2010/main" val="3468010847"/>
      </p:ext>
    </p:extLst>
  </p:cSld>
  <p:clrMapOvr>
    <a:masterClrMapping/>
  </p:clrMapOvr>
  <p:transition>
    <p:pull/>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4906" y="1088740"/>
            <a:ext cx="5818311" cy="12852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755576" y="4103541"/>
            <a:ext cx="8172908" cy="2246769"/>
          </a:xfrm>
          <a:prstGeom prst="rect">
            <a:avLst/>
          </a:prstGeom>
          <a:noFill/>
        </p:spPr>
        <p:txBody>
          <a:bodyPr wrap="square" rtlCol="0">
            <a:spAutoFit/>
          </a:bodyPr>
          <a:lstStyle/>
          <a:p>
            <a:pPr marL="342900" indent="-342900" algn="l">
              <a:buFont typeface="+mj-lt"/>
              <a:buAutoNum type="arabicPeriod"/>
            </a:pPr>
            <a:r>
              <a:rPr lang="en-US" sz="2400" dirty="0" smtClean="0">
                <a:solidFill>
                  <a:schemeClr val="bg1"/>
                </a:solidFill>
              </a:rPr>
              <a:t>Map the first row of matrix  A and entire matrix B </a:t>
            </a:r>
            <a:br>
              <a:rPr lang="en-US" sz="2400" dirty="0" smtClean="0">
                <a:solidFill>
                  <a:schemeClr val="bg1"/>
                </a:solidFill>
              </a:rPr>
            </a:br>
            <a:r>
              <a:rPr lang="en-US" sz="2400" dirty="0" smtClean="0">
                <a:solidFill>
                  <a:schemeClr val="bg1"/>
                </a:solidFill>
              </a:rPr>
              <a:t>to a Map Server 1</a:t>
            </a:r>
          </a:p>
          <a:p>
            <a:pPr marL="342900" indent="-342900" algn="l">
              <a:buFont typeface="+mj-lt"/>
              <a:buAutoNum type="arabicPeriod"/>
            </a:pPr>
            <a:r>
              <a:rPr lang="en-US" sz="2400" dirty="0" smtClean="0">
                <a:solidFill>
                  <a:schemeClr val="bg1"/>
                </a:solidFill>
              </a:rPr>
              <a:t>Map the second </a:t>
            </a:r>
            <a:r>
              <a:rPr lang="en-US" sz="2400" dirty="0">
                <a:solidFill>
                  <a:schemeClr val="bg1"/>
                </a:solidFill>
              </a:rPr>
              <a:t>row of matrix  A and entire matrix </a:t>
            </a:r>
            <a:r>
              <a:rPr lang="en-US" sz="2400" dirty="0" smtClean="0">
                <a:solidFill>
                  <a:schemeClr val="bg1"/>
                </a:solidFill>
              </a:rPr>
              <a:t/>
            </a:r>
            <a:br>
              <a:rPr lang="en-US" sz="2400" dirty="0" smtClean="0">
                <a:solidFill>
                  <a:schemeClr val="bg1"/>
                </a:solidFill>
              </a:rPr>
            </a:br>
            <a:r>
              <a:rPr lang="en-US" sz="2400" dirty="0" smtClean="0">
                <a:solidFill>
                  <a:schemeClr val="bg1"/>
                </a:solidFill>
              </a:rPr>
              <a:t>B to </a:t>
            </a:r>
            <a:r>
              <a:rPr lang="en-US" sz="2400" dirty="0">
                <a:solidFill>
                  <a:schemeClr val="bg1"/>
                </a:solidFill>
              </a:rPr>
              <a:t>a Map </a:t>
            </a:r>
            <a:r>
              <a:rPr lang="en-US" sz="2400" dirty="0" smtClean="0">
                <a:solidFill>
                  <a:schemeClr val="bg1"/>
                </a:solidFill>
              </a:rPr>
              <a:t>Server 2</a:t>
            </a:r>
            <a:endParaRPr lang="en-US" sz="2400" dirty="0">
              <a:solidFill>
                <a:schemeClr val="bg1"/>
              </a:solidFill>
            </a:endParaRPr>
          </a:p>
          <a:p>
            <a:pPr marL="342900" indent="-342900" algn="l">
              <a:buFont typeface="+mj-lt"/>
              <a:buAutoNum type="arabicPeriod"/>
            </a:pPr>
            <a:r>
              <a:rPr lang="en-US" sz="2400" dirty="0" smtClean="0">
                <a:solidFill>
                  <a:schemeClr val="bg1"/>
                </a:solidFill>
              </a:rPr>
              <a:t>Four keys are used to identify 4 blocks of data processed</a:t>
            </a:r>
            <a:endParaRPr lang="en-US" sz="2400" dirty="0">
              <a:solidFill>
                <a:schemeClr val="bg1"/>
              </a:solidFill>
            </a:endParaRPr>
          </a:p>
          <a:p>
            <a:pPr marL="342900" indent="-342900" algn="l">
              <a:buFont typeface="+mj-lt"/>
              <a:buAutoNum type="arabicPeriod"/>
            </a:pPr>
            <a:endParaRPr lang="en-US" sz="2000" dirty="0">
              <a:solidFill>
                <a:schemeClr val="bg1"/>
              </a:solidFill>
            </a:endParaRPr>
          </a:p>
        </p:txBody>
      </p:sp>
      <p:sp>
        <p:nvSpPr>
          <p:cNvPr id="4" name="TextBox 3"/>
          <p:cNvSpPr txBox="1"/>
          <p:nvPr/>
        </p:nvSpPr>
        <p:spPr>
          <a:xfrm>
            <a:off x="837320" y="2636912"/>
            <a:ext cx="7416824" cy="1323439"/>
          </a:xfrm>
          <a:prstGeom prst="rect">
            <a:avLst/>
          </a:prstGeom>
          <a:noFill/>
        </p:spPr>
        <p:txBody>
          <a:bodyPr wrap="square" rtlCol="0">
            <a:spAutoFit/>
          </a:bodyPr>
          <a:lstStyle/>
          <a:p>
            <a:pPr algn="l"/>
            <a:r>
              <a:rPr lang="en-US" sz="2000" dirty="0" err="1" smtClean="0">
                <a:solidFill>
                  <a:schemeClr val="bg1"/>
                </a:solidFill>
              </a:rPr>
              <a:t>c11</a:t>
            </a:r>
            <a:r>
              <a:rPr lang="en-US" sz="2000" dirty="0" smtClean="0">
                <a:solidFill>
                  <a:schemeClr val="bg1"/>
                </a:solidFill>
              </a:rPr>
              <a:t> = </a:t>
            </a:r>
            <a:r>
              <a:rPr lang="en-US" sz="2000" dirty="0" err="1" smtClean="0">
                <a:solidFill>
                  <a:schemeClr val="bg1"/>
                </a:solidFill>
              </a:rPr>
              <a:t>a11</a:t>
            </a:r>
            <a:r>
              <a:rPr lang="en-US" sz="2000" dirty="0" smtClean="0">
                <a:solidFill>
                  <a:schemeClr val="bg1"/>
                </a:solidFill>
              </a:rPr>
              <a:t> x </a:t>
            </a:r>
            <a:r>
              <a:rPr lang="en-US" sz="2000" dirty="0" err="1" smtClean="0">
                <a:solidFill>
                  <a:schemeClr val="bg1"/>
                </a:solidFill>
              </a:rPr>
              <a:t>b11</a:t>
            </a:r>
            <a:r>
              <a:rPr lang="en-US" sz="2000" dirty="0" smtClean="0">
                <a:solidFill>
                  <a:schemeClr val="bg1"/>
                </a:solidFill>
              </a:rPr>
              <a:t> + </a:t>
            </a:r>
            <a:r>
              <a:rPr lang="en-US" sz="2000" dirty="0" err="1" smtClean="0">
                <a:solidFill>
                  <a:schemeClr val="bg1"/>
                </a:solidFill>
              </a:rPr>
              <a:t>a12</a:t>
            </a:r>
            <a:r>
              <a:rPr lang="en-US" sz="2000" dirty="0" smtClean="0">
                <a:solidFill>
                  <a:schemeClr val="bg1"/>
                </a:solidFill>
              </a:rPr>
              <a:t> x </a:t>
            </a:r>
            <a:r>
              <a:rPr lang="en-US" sz="2000" dirty="0" err="1" smtClean="0">
                <a:solidFill>
                  <a:schemeClr val="bg1"/>
                </a:solidFill>
              </a:rPr>
              <a:t>b21</a:t>
            </a:r>
            <a:r>
              <a:rPr lang="en-US" sz="2000" dirty="0" smtClean="0">
                <a:solidFill>
                  <a:schemeClr val="bg1"/>
                </a:solidFill>
              </a:rPr>
              <a:t>            </a:t>
            </a:r>
            <a:r>
              <a:rPr lang="en-US" sz="2000" dirty="0" err="1" smtClean="0">
                <a:solidFill>
                  <a:schemeClr val="bg1"/>
                </a:solidFill>
              </a:rPr>
              <a:t>c12</a:t>
            </a:r>
            <a:r>
              <a:rPr lang="en-US" sz="2000" dirty="0" smtClean="0">
                <a:solidFill>
                  <a:schemeClr val="bg1"/>
                </a:solidFill>
              </a:rPr>
              <a:t> </a:t>
            </a:r>
            <a:r>
              <a:rPr lang="en-US" sz="2000" dirty="0">
                <a:solidFill>
                  <a:schemeClr val="bg1"/>
                </a:solidFill>
              </a:rPr>
              <a:t>= </a:t>
            </a:r>
            <a:r>
              <a:rPr lang="en-US" sz="2000" dirty="0" err="1" smtClean="0">
                <a:solidFill>
                  <a:schemeClr val="bg1"/>
                </a:solidFill>
              </a:rPr>
              <a:t>a11</a:t>
            </a:r>
            <a:r>
              <a:rPr lang="en-US" sz="2000" dirty="0" smtClean="0">
                <a:solidFill>
                  <a:schemeClr val="bg1"/>
                </a:solidFill>
              </a:rPr>
              <a:t> </a:t>
            </a:r>
            <a:r>
              <a:rPr lang="en-US" sz="2000" dirty="0">
                <a:solidFill>
                  <a:schemeClr val="bg1"/>
                </a:solidFill>
              </a:rPr>
              <a:t>x </a:t>
            </a:r>
            <a:r>
              <a:rPr lang="en-US" sz="2000" dirty="0" err="1" smtClean="0">
                <a:solidFill>
                  <a:schemeClr val="bg1"/>
                </a:solidFill>
              </a:rPr>
              <a:t>b12</a:t>
            </a:r>
            <a:r>
              <a:rPr lang="en-US" sz="2000" dirty="0" smtClean="0">
                <a:solidFill>
                  <a:schemeClr val="bg1"/>
                </a:solidFill>
              </a:rPr>
              <a:t> </a:t>
            </a:r>
            <a:r>
              <a:rPr lang="en-US" sz="2000" dirty="0">
                <a:solidFill>
                  <a:schemeClr val="bg1"/>
                </a:solidFill>
              </a:rPr>
              <a:t>+ </a:t>
            </a:r>
            <a:r>
              <a:rPr lang="en-US" sz="2000" dirty="0" err="1">
                <a:solidFill>
                  <a:schemeClr val="bg1"/>
                </a:solidFill>
              </a:rPr>
              <a:t>a12</a:t>
            </a:r>
            <a:r>
              <a:rPr lang="en-US" sz="2000" dirty="0">
                <a:solidFill>
                  <a:schemeClr val="bg1"/>
                </a:solidFill>
              </a:rPr>
              <a:t> x </a:t>
            </a:r>
            <a:r>
              <a:rPr lang="en-US" sz="2000" dirty="0" err="1" smtClean="0">
                <a:solidFill>
                  <a:schemeClr val="bg1"/>
                </a:solidFill>
              </a:rPr>
              <a:t>b22</a:t>
            </a:r>
            <a:endParaRPr lang="en-US" sz="2000" dirty="0" smtClean="0">
              <a:solidFill>
                <a:schemeClr val="bg1"/>
              </a:solidFill>
            </a:endParaRPr>
          </a:p>
          <a:p>
            <a:pPr algn="l"/>
            <a:endParaRPr lang="en-US" sz="2000" dirty="0">
              <a:solidFill>
                <a:schemeClr val="bg1"/>
              </a:solidFill>
            </a:endParaRPr>
          </a:p>
          <a:p>
            <a:pPr algn="l"/>
            <a:r>
              <a:rPr lang="en-US" sz="2000" dirty="0" err="1" smtClean="0">
                <a:solidFill>
                  <a:schemeClr val="bg1"/>
                </a:solidFill>
              </a:rPr>
              <a:t>c21</a:t>
            </a:r>
            <a:r>
              <a:rPr lang="en-US" sz="2000" dirty="0" smtClean="0">
                <a:solidFill>
                  <a:schemeClr val="bg1"/>
                </a:solidFill>
              </a:rPr>
              <a:t> </a:t>
            </a:r>
            <a:r>
              <a:rPr lang="en-US" sz="2000" dirty="0">
                <a:solidFill>
                  <a:schemeClr val="bg1"/>
                </a:solidFill>
              </a:rPr>
              <a:t>= </a:t>
            </a:r>
            <a:r>
              <a:rPr lang="en-US" sz="2000" dirty="0" err="1" smtClean="0">
                <a:solidFill>
                  <a:schemeClr val="bg1"/>
                </a:solidFill>
              </a:rPr>
              <a:t>a21</a:t>
            </a:r>
            <a:r>
              <a:rPr lang="en-US" sz="2000" dirty="0" smtClean="0">
                <a:solidFill>
                  <a:schemeClr val="bg1"/>
                </a:solidFill>
              </a:rPr>
              <a:t> </a:t>
            </a:r>
            <a:r>
              <a:rPr lang="en-US" sz="2000" dirty="0">
                <a:solidFill>
                  <a:schemeClr val="bg1"/>
                </a:solidFill>
              </a:rPr>
              <a:t>x </a:t>
            </a:r>
            <a:r>
              <a:rPr lang="en-US" sz="2000" dirty="0" err="1">
                <a:solidFill>
                  <a:schemeClr val="bg1"/>
                </a:solidFill>
              </a:rPr>
              <a:t>b11</a:t>
            </a:r>
            <a:r>
              <a:rPr lang="en-US" sz="2000" dirty="0">
                <a:solidFill>
                  <a:schemeClr val="bg1"/>
                </a:solidFill>
              </a:rPr>
              <a:t> + </a:t>
            </a:r>
            <a:r>
              <a:rPr lang="en-US" sz="2000" dirty="0" err="1" smtClean="0">
                <a:solidFill>
                  <a:schemeClr val="bg1"/>
                </a:solidFill>
              </a:rPr>
              <a:t>a22</a:t>
            </a:r>
            <a:r>
              <a:rPr lang="en-US" sz="2000" dirty="0" smtClean="0">
                <a:solidFill>
                  <a:schemeClr val="bg1"/>
                </a:solidFill>
              </a:rPr>
              <a:t> </a:t>
            </a:r>
            <a:r>
              <a:rPr lang="en-US" sz="2000" dirty="0">
                <a:solidFill>
                  <a:schemeClr val="bg1"/>
                </a:solidFill>
              </a:rPr>
              <a:t>x </a:t>
            </a:r>
            <a:r>
              <a:rPr lang="en-US" sz="2000" dirty="0" err="1">
                <a:solidFill>
                  <a:schemeClr val="bg1"/>
                </a:solidFill>
              </a:rPr>
              <a:t>b21</a:t>
            </a:r>
            <a:r>
              <a:rPr lang="en-US" sz="2000" dirty="0">
                <a:solidFill>
                  <a:schemeClr val="bg1"/>
                </a:solidFill>
              </a:rPr>
              <a:t>            </a:t>
            </a:r>
            <a:r>
              <a:rPr lang="en-US" sz="2000" dirty="0" err="1" smtClean="0">
                <a:solidFill>
                  <a:schemeClr val="bg1"/>
                </a:solidFill>
              </a:rPr>
              <a:t>c22</a:t>
            </a:r>
            <a:r>
              <a:rPr lang="en-US" sz="2000" dirty="0" smtClean="0">
                <a:solidFill>
                  <a:schemeClr val="bg1"/>
                </a:solidFill>
              </a:rPr>
              <a:t> </a:t>
            </a:r>
            <a:r>
              <a:rPr lang="en-US" sz="2000" dirty="0">
                <a:solidFill>
                  <a:schemeClr val="bg1"/>
                </a:solidFill>
              </a:rPr>
              <a:t>= </a:t>
            </a:r>
            <a:r>
              <a:rPr lang="en-US" sz="2000" dirty="0" err="1" smtClean="0">
                <a:solidFill>
                  <a:schemeClr val="bg1"/>
                </a:solidFill>
              </a:rPr>
              <a:t>a21</a:t>
            </a:r>
            <a:r>
              <a:rPr lang="en-US" sz="2000" dirty="0" smtClean="0">
                <a:solidFill>
                  <a:schemeClr val="bg1"/>
                </a:solidFill>
              </a:rPr>
              <a:t> </a:t>
            </a:r>
            <a:r>
              <a:rPr lang="en-US" sz="2000" dirty="0">
                <a:solidFill>
                  <a:schemeClr val="bg1"/>
                </a:solidFill>
              </a:rPr>
              <a:t>x </a:t>
            </a:r>
            <a:r>
              <a:rPr lang="en-US" sz="2000" dirty="0" err="1" smtClean="0">
                <a:solidFill>
                  <a:schemeClr val="bg1"/>
                </a:solidFill>
              </a:rPr>
              <a:t>b12</a:t>
            </a:r>
            <a:r>
              <a:rPr lang="en-US" sz="2000" dirty="0" smtClean="0">
                <a:solidFill>
                  <a:schemeClr val="bg1"/>
                </a:solidFill>
              </a:rPr>
              <a:t> </a:t>
            </a:r>
            <a:r>
              <a:rPr lang="en-US" sz="2000" dirty="0">
                <a:solidFill>
                  <a:schemeClr val="bg1"/>
                </a:solidFill>
              </a:rPr>
              <a:t>+ </a:t>
            </a:r>
            <a:r>
              <a:rPr lang="en-US" sz="2000" dirty="0" err="1" smtClean="0">
                <a:solidFill>
                  <a:schemeClr val="bg1"/>
                </a:solidFill>
              </a:rPr>
              <a:t>a22</a:t>
            </a:r>
            <a:r>
              <a:rPr lang="en-US" sz="2000" dirty="0" smtClean="0">
                <a:solidFill>
                  <a:schemeClr val="bg1"/>
                </a:solidFill>
              </a:rPr>
              <a:t> </a:t>
            </a:r>
            <a:r>
              <a:rPr lang="en-US" sz="2000" dirty="0">
                <a:solidFill>
                  <a:schemeClr val="bg1"/>
                </a:solidFill>
              </a:rPr>
              <a:t>x </a:t>
            </a:r>
            <a:r>
              <a:rPr lang="en-US" sz="2000" dirty="0" err="1" smtClean="0">
                <a:solidFill>
                  <a:schemeClr val="bg1"/>
                </a:solidFill>
              </a:rPr>
              <a:t>b22</a:t>
            </a:r>
            <a:r>
              <a:rPr lang="en-US" sz="2000" dirty="0" smtClean="0">
                <a:solidFill>
                  <a:schemeClr val="bg1"/>
                </a:solidFill>
              </a:rPr>
              <a:t>  </a:t>
            </a:r>
            <a:endParaRPr lang="en-US" sz="2000" dirty="0">
              <a:solidFill>
                <a:schemeClr val="bg1"/>
              </a:solidFill>
            </a:endParaRPr>
          </a:p>
          <a:p>
            <a:pPr algn="l"/>
            <a:r>
              <a:rPr lang="en-US" sz="2000" dirty="0" smtClean="0">
                <a:solidFill>
                  <a:schemeClr val="bg1"/>
                </a:solidFill>
              </a:rPr>
              <a:t>  </a:t>
            </a:r>
            <a:endParaRPr lang="en-US" sz="2000" dirty="0">
              <a:solidFill>
                <a:schemeClr val="bg1"/>
              </a:solidFill>
            </a:endParaRPr>
          </a:p>
        </p:txBody>
      </p:sp>
      <p:sp>
        <p:nvSpPr>
          <p:cNvPr id="5" name="TextBox 4"/>
          <p:cNvSpPr txBox="1"/>
          <p:nvPr/>
        </p:nvSpPr>
        <p:spPr>
          <a:xfrm>
            <a:off x="1896801" y="186148"/>
            <a:ext cx="5297861" cy="830997"/>
          </a:xfrm>
          <a:prstGeom prst="rect">
            <a:avLst/>
          </a:prstGeom>
          <a:noFill/>
        </p:spPr>
        <p:txBody>
          <a:bodyPr wrap="none" rtlCol="0">
            <a:spAutoFit/>
          </a:bodyPr>
          <a:lstStyle/>
          <a:p>
            <a:r>
              <a:rPr lang="en-US" sz="4800" dirty="0" smtClean="0">
                <a:solidFill>
                  <a:srgbClr val="FFFF00"/>
                </a:solidFill>
                <a:latin typeface="+mj-lt"/>
              </a:rPr>
              <a:t>A Small Example </a:t>
            </a:r>
            <a:endParaRPr lang="en-US" sz="4800" dirty="0">
              <a:solidFill>
                <a:srgbClr val="FFFF00"/>
              </a:solidFill>
              <a:latin typeface="+mj-lt"/>
            </a:endParaRPr>
          </a:p>
        </p:txBody>
      </p:sp>
    </p:spTree>
    <p:extLst>
      <p:ext uri="{BB962C8B-B14F-4D97-AF65-F5344CB8AC3E}">
        <p14:creationId xmlns:p14="http://schemas.microsoft.com/office/powerpoint/2010/main" val="3442881757"/>
      </p:ext>
    </p:extLst>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712" y="387706"/>
            <a:ext cx="5378533" cy="11881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l="1207" t="4630" r="-1207" b="-4630"/>
          <a:stretch/>
        </p:blipFill>
        <p:spPr bwMode="auto">
          <a:xfrm>
            <a:off x="744778" y="2204864"/>
            <a:ext cx="8053848" cy="38884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3" name="Straight Arrow Connector 2"/>
          <p:cNvCxnSpPr/>
          <p:nvPr/>
        </p:nvCxnSpPr>
        <p:spPr bwMode="auto">
          <a:xfrm>
            <a:off x="11556776" y="80628"/>
            <a:ext cx="914400" cy="914400"/>
          </a:xfrm>
          <a:prstGeom prst="straightConnector1">
            <a:avLst/>
          </a:prstGeom>
          <a:noFill/>
          <a:ln>
            <a:noFill/>
            <a:tailEnd type="arrow"/>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5" name="Straight Connector 4"/>
          <p:cNvCxnSpPr/>
          <p:nvPr/>
        </p:nvCxnSpPr>
        <p:spPr bwMode="auto">
          <a:xfrm>
            <a:off x="1331640" y="3248980"/>
            <a:ext cx="972108" cy="0"/>
          </a:xfrm>
          <a:prstGeom prst="line">
            <a:avLst/>
          </a:prstGeom>
          <a:noFill/>
          <a:ln w="19050" cap="flat" cmpd="sng" algn="ctr">
            <a:solidFill>
              <a:srgbClr val="000000"/>
            </a:solidFill>
            <a:prstDash val="sysDash"/>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8" name="Straight Connector 7"/>
          <p:cNvCxnSpPr/>
          <p:nvPr/>
        </p:nvCxnSpPr>
        <p:spPr bwMode="auto">
          <a:xfrm>
            <a:off x="1331640" y="4833156"/>
            <a:ext cx="972108" cy="0"/>
          </a:xfrm>
          <a:prstGeom prst="line">
            <a:avLst/>
          </a:prstGeom>
          <a:noFill/>
          <a:ln w="19050" cap="flat" cmpd="sng" algn="ctr">
            <a:solidFill>
              <a:srgbClr val="000000"/>
            </a:solidFill>
            <a:prstDash val="sysDash"/>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7" name="Straight Arrow Connector 6"/>
          <p:cNvCxnSpPr/>
          <p:nvPr/>
        </p:nvCxnSpPr>
        <p:spPr bwMode="auto">
          <a:xfrm>
            <a:off x="2303748" y="3104964"/>
            <a:ext cx="492844" cy="0"/>
          </a:xfrm>
          <a:prstGeom prst="straightConnector1">
            <a:avLst/>
          </a:prstGeom>
          <a:ln>
            <a:tailEnd type="arrow"/>
          </a:ln>
          <a:extLst/>
        </p:spPr>
        <p:style>
          <a:lnRef idx="2">
            <a:schemeClr val="dk1"/>
          </a:lnRef>
          <a:fillRef idx="0">
            <a:schemeClr val="dk1"/>
          </a:fillRef>
          <a:effectRef idx="1">
            <a:schemeClr val="dk1"/>
          </a:effectRef>
          <a:fontRef idx="minor">
            <a:schemeClr val="tx1"/>
          </a:fontRef>
        </p:style>
      </p:cxnSp>
      <p:cxnSp>
        <p:nvCxnSpPr>
          <p:cNvPr id="13" name="Straight Arrow Connector 12"/>
          <p:cNvCxnSpPr/>
          <p:nvPr/>
        </p:nvCxnSpPr>
        <p:spPr bwMode="auto">
          <a:xfrm flipV="1">
            <a:off x="2303748" y="3320988"/>
            <a:ext cx="492844" cy="1296144"/>
          </a:xfrm>
          <a:prstGeom prst="straightConnector1">
            <a:avLst/>
          </a:prstGeom>
          <a:ln>
            <a:tailEnd type="arrow"/>
          </a:ln>
          <a:extLst/>
        </p:spPr>
        <p:style>
          <a:lnRef idx="2">
            <a:schemeClr val="dk1"/>
          </a:lnRef>
          <a:fillRef idx="0">
            <a:schemeClr val="dk1"/>
          </a:fillRef>
          <a:effectRef idx="1">
            <a:schemeClr val="dk1"/>
          </a:effectRef>
          <a:fontRef idx="minor">
            <a:schemeClr val="tx1"/>
          </a:fontRef>
        </p:style>
      </p:cxnSp>
      <p:cxnSp>
        <p:nvCxnSpPr>
          <p:cNvPr id="16" name="Straight Arrow Connector 15"/>
          <p:cNvCxnSpPr/>
          <p:nvPr/>
        </p:nvCxnSpPr>
        <p:spPr bwMode="auto">
          <a:xfrm flipV="1">
            <a:off x="2303748" y="3609020"/>
            <a:ext cx="648072" cy="1368152"/>
          </a:xfrm>
          <a:prstGeom prst="straightConnector1">
            <a:avLst/>
          </a:prstGeom>
          <a:ln>
            <a:tailEnd type="arrow"/>
          </a:ln>
          <a:extLst/>
        </p:spPr>
        <p:style>
          <a:lnRef idx="2">
            <a:schemeClr val="dk1"/>
          </a:lnRef>
          <a:fillRef idx="0">
            <a:schemeClr val="dk1"/>
          </a:fillRef>
          <a:effectRef idx="1">
            <a:schemeClr val="dk1"/>
          </a:effectRef>
          <a:fontRef idx="minor">
            <a:schemeClr val="tx1"/>
          </a:fontRef>
        </p:style>
      </p:cxnSp>
      <p:cxnSp>
        <p:nvCxnSpPr>
          <p:cNvPr id="18" name="Straight Arrow Connector 17"/>
          <p:cNvCxnSpPr/>
          <p:nvPr/>
        </p:nvCxnSpPr>
        <p:spPr bwMode="auto">
          <a:xfrm>
            <a:off x="2303748" y="4658004"/>
            <a:ext cx="492844" cy="0"/>
          </a:xfrm>
          <a:prstGeom prst="straightConnector1">
            <a:avLst/>
          </a:prstGeom>
          <a:ln>
            <a:tailEnd type="arrow"/>
          </a:ln>
          <a:extLst/>
        </p:spPr>
        <p:style>
          <a:lnRef idx="2">
            <a:schemeClr val="dk1"/>
          </a:lnRef>
          <a:fillRef idx="0">
            <a:schemeClr val="dk1"/>
          </a:fillRef>
          <a:effectRef idx="1">
            <a:schemeClr val="dk1"/>
          </a:effectRef>
          <a:fontRef idx="minor">
            <a:schemeClr val="tx1"/>
          </a:fontRef>
        </p:style>
      </p:cxnSp>
      <p:cxnSp>
        <p:nvCxnSpPr>
          <p:cNvPr id="20" name="Straight Arrow Connector 19"/>
          <p:cNvCxnSpPr/>
          <p:nvPr/>
        </p:nvCxnSpPr>
        <p:spPr bwMode="auto">
          <a:xfrm>
            <a:off x="2303748" y="3392996"/>
            <a:ext cx="492844" cy="1368152"/>
          </a:xfrm>
          <a:prstGeom prst="straightConnector1">
            <a:avLst/>
          </a:prstGeom>
          <a:ln>
            <a:tailEnd type="arrow"/>
          </a:ln>
          <a:extLst/>
        </p:spPr>
        <p:style>
          <a:lnRef idx="2">
            <a:schemeClr val="dk1"/>
          </a:lnRef>
          <a:fillRef idx="0">
            <a:schemeClr val="dk1"/>
          </a:fillRef>
          <a:effectRef idx="1">
            <a:schemeClr val="dk1"/>
          </a:effectRef>
          <a:fontRef idx="minor">
            <a:schemeClr val="tx1"/>
          </a:fontRef>
        </p:style>
      </p:cxnSp>
      <p:cxnSp>
        <p:nvCxnSpPr>
          <p:cNvPr id="21" name="Straight Arrow Connector 20"/>
          <p:cNvCxnSpPr/>
          <p:nvPr/>
        </p:nvCxnSpPr>
        <p:spPr bwMode="auto">
          <a:xfrm>
            <a:off x="2303748" y="4977172"/>
            <a:ext cx="492844" cy="0"/>
          </a:xfrm>
          <a:prstGeom prst="straightConnector1">
            <a:avLst/>
          </a:prstGeom>
          <a:ln>
            <a:tailEnd type="arrow"/>
          </a:ln>
          <a:extLst/>
        </p:spPr>
        <p:style>
          <a:lnRef idx="2">
            <a:schemeClr val="dk1"/>
          </a:lnRef>
          <a:fillRef idx="0">
            <a:schemeClr val="dk1"/>
          </a:fillRef>
          <a:effectRef idx="1">
            <a:schemeClr val="dk1"/>
          </a:effectRef>
          <a:fontRef idx="minor">
            <a:schemeClr val="tx1"/>
          </a:fontRef>
        </p:style>
      </p:cxnSp>
      <p:sp>
        <p:nvSpPr>
          <p:cNvPr id="22" name="TextBox 21"/>
          <p:cNvSpPr txBox="1"/>
          <p:nvPr/>
        </p:nvSpPr>
        <p:spPr>
          <a:xfrm>
            <a:off x="791580" y="2935687"/>
            <a:ext cx="540060" cy="338554"/>
          </a:xfrm>
          <a:prstGeom prst="rect">
            <a:avLst/>
          </a:prstGeom>
          <a:noFill/>
        </p:spPr>
        <p:txBody>
          <a:bodyPr wrap="square" rtlCol="0">
            <a:spAutoFit/>
          </a:bodyPr>
          <a:lstStyle/>
          <a:p>
            <a:r>
              <a:rPr lang="en-US" dirty="0" err="1" smtClean="0"/>
              <a:t>K1</a:t>
            </a:r>
            <a:endParaRPr lang="en-US" dirty="0"/>
          </a:p>
        </p:txBody>
      </p:sp>
      <p:sp>
        <p:nvSpPr>
          <p:cNvPr id="23" name="TextBox 22"/>
          <p:cNvSpPr txBox="1"/>
          <p:nvPr/>
        </p:nvSpPr>
        <p:spPr>
          <a:xfrm>
            <a:off x="791580" y="3326566"/>
            <a:ext cx="504056" cy="338554"/>
          </a:xfrm>
          <a:prstGeom prst="rect">
            <a:avLst/>
          </a:prstGeom>
          <a:noFill/>
        </p:spPr>
        <p:txBody>
          <a:bodyPr wrap="square" rtlCol="0">
            <a:spAutoFit/>
          </a:bodyPr>
          <a:lstStyle/>
          <a:p>
            <a:r>
              <a:rPr lang="en-US" dirty="0" smtClean="0"/>
              <a:t>K2</a:t>
            </a:r>
            <a:endParaRPr lang="en-US" dirty="0"/>
          </a:p>
        </p:txBody>
      </p:sp>
      <p:sp>
        <p:nvSpPr>
          <p:cNvPr id="24" name="TextBox 23"/>
          <p:cNvSpPr txBox="1"/>
          <p:nvPr/>
        </p:nvSpPr>
        <p:spPr>
          <a:xfrm>
            <a:off x="809582" y="4488727"/>
            <a:ext cx="504056" cy="338554"/>
          </a:xfrm>
          <a:prstGeom prst="rect">
            <a:avLst/>
          </a:prstGeom>
          <a:noFill/>
        </p:spPr>
        <p:txBody>
          <a:bodyPr wrap="square" rtlCol="0">
            <a:spAutoFit/>
          </a:bodyPr>
          <a:lstStyle/>
          <a:p>
            <a:r>
              <a:rPr lang="en-US" dirty="0" err="1" smtClean="0"/>
              <a:t>K3</a:t>
            </a:r>
            <a:endParaRPr lang="en-US" dirty="0"/>
          </a:p>
        </p:txBody>
      </p:sp>
      <p:sp>
        <p:nvSpPr>
          <p:cNvPr id="25" name="TextBox 24"/>
          <p:cNvSpPr txBox="1"/>
          <p:nvPr/>
        </p:nvSpPr>
        <p:spPr>
          <a:xfrm>
            <a:off x="792798" y="4854758"/>
            <a:ext cx="468052" cy="338554"/>
          </a:xfrm>
          <a:prstGeom prst="rect">
            <a:avLst/>
          </a:prstGeom>
          <a:noFill/>
        </p:spPr>
        <p:txBody>
          <a:bodyPr wrap="square" rtlCol="0">
            <a:spAutoFit/>
          </a:bodyPr>
          <a:lstStyle/>
          <a:p>
            <a:r>
              <a:rPr lang="en-US" dirty="0" err="1" smtClean="0"/>
              <a:t>K4</a:t>
            </a:r>
            <a:endParaRPr lang="en-US" dirty="0"/>
          </a:p>
        </p:txBody>
      </p:sp>
      <p:cxnSp>
        <p:nvCxnSpPr>
          <p:cNvPr id="28" name="Straight Connector 27"/>
          <p:cNvCxnSpPr/>
          <p:nvPr/>
        </p:nvCxnSpPr>
        <p:spPr bwMode="auto">
          <a:xfrm>
            <a:off x="7020272" y="4149080"/>
            <a:ext cx="972108" cy="0"/>
          </a:xfrm>
          <a:prstGeom prst="line">
            <a:avLst/>
          </a:prstGeom>
          <a:noFill/>
          <a:ln w="19050" cap="flat" cmpd="sng" algn="ctr">
            <a:solidFill>
              <a:srgbClr val="000000"/>
            </a:solidFill>
            <a:prstDash val="sysDash"/>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Tree>
    <p:extLst>
      <p:ext uri="{BB962C8B-B14F-4D97-AF65-F5344CB8AC3E}">
        <p14:creationId xmlns:p14="http://schemas.microsoft.com/office/powerpoint/2010/main" val="328102127"/>
      </p:ext>
    </p:extLst>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1907704" y="2708920"/>
            <a:ext cx="914400" cy="914400"/>
          </a:xfrm>
          <a:prstGeom prst="rect">
            <a:avLst/>
          </a:prstGeom>
          <a:noFill/>
          <a:ln w="9525"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0000" tIns="46800" rIns="90000" bIns="4680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en-US" sz="1600" b="1" i="0" u="none" strike="noStrike" cap="none" normalizeH="0" baseline="0" smtClean="0">
              <a:ln>
                <a:noFill/>
              </a:ln>
              <a:solidFill>
                <a:srgbClr val="CC3300"/>
              </a:solidFill>
              <a:effectLst/>
              <a:latin typeface="Times New Roman" pitchFamily="18" charset="0"/>
              <a:ea typeface="魏碑" charset="-122"/>
            </a:endParaRPr>
          </a:p>
        </p:txBody>
      </p:sp>
      <p:pic>
        <p:nvPicPr>
          <p:cNvPr id="205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5514" r="3666"/>
          <a:stretch/>
        </p:blipFill>
        <p:spPr bwMode="auto">
          <a:xfrm>
            <a:off x="107503" y="741603"/>
            <a:ext cx="8892989" cy="52076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1572612" y="1300250"/>
            <a:ext cx="1757095" cy="338554"/>
          </a:xfrm>
          <a:prstGeom prst="rect">
            <a:avLst/>
          </a:prstGeom>
          <a:noFill/>
        </p:spPr>
        <p:txBody>
          <a:bodyPr wrap="square" rtlCol="0">
            <a:spAutoFit/>
          </a:bodyPr>
          <a:lstStyle/>
          <a:p>
            <a:pPr algn="l"/>
            <a:r>
              <a:rPr lang="en-US" dirty="0" smtClean="0"/>
              <a:t>&lt;</a:t>
            </a:r>
            <a:r>
              <a:rPr lang="en-US" dirty="0" err="1" smtClean="0"/>
              <a:t>K1</a:t>
            </a:r>
            <a:r>
              <a:rPr lang="en-US" dirty="0" smtClean="0"/>
              <a:t>,   </a:t>
            </a:r>
            <a:r>
              <a:rPr lang="en-US" dirty="0" err="1" smtClean="0"/>
              <a:t>a11</a:t>
            </a:r>
            <a:r>
              <a:rPr lang="en-US" dirty="0" smtClean="0"/>
              <a:t> x </a:t>
            </a:r>
            <a:r>
              <a:rPr lang="en-US" dirty="0" err="1" smtClean="0"/>
              <a:t>b11</a:t>
            </a:r>
            <a:r>
              <a:rPr lang="en-US" dirty="0" smtClean="0"/>
              <a:t>&gt;</a:t>
            </a:r>
            <a:endParaRPr lang="en-US" dirty="0"/>
          </a:p>
        </p:txBody>
      </p:sp>
      <p:sp>
        <p:nvSpPr>
          <p:cNvPr id="5" name="TextBox 4"/>
          <p:cNvSpPr txBox="1"/>
          <p:nvPr/>
        </p:nvSpPr>
        <p:spPr>
          <a:xfrm>
            <a:off x="1653647" y="2002242"/>
            <a:ext cx="1802228" cy="338554"/>
          </a:xfrm>
          <a:prstGeom prst="rect">
            <a:avLst/>
          </a:prstGeom>
          <a:noFill/>
        </p:spPr>
        <p:txBody>
          <a:bodyPr wrap="square" rtlCol="0">
            <a:spAutoFit/>
          </a:bodyPr>
          <a:lstStyle/>
          <a:p>
            <a:pPr algn="l"/>
            <a:r>
              <a:rPr lang="en-US" dirty="0" smtClean="0"/>
              <a:t>&lt;K2,   </a:t>
            </a:r>
            <a:r>
              <a:rPr lang="en-US" dirty="0" err="1" smtClean="0"/>
              <a:t>a11</a:t>
            </a:r>
            <a:r>
              <a:rPr lang="en-US" dirty="0" smtClean="0"/>
              <a:t> x </a:t>
            </a:r>
            <a:r>
              <a:rPr lang="en-US" dirty="0" err="1" smtClean="0"/>
              <a:t>b12</a:t>
            </a:r>
            <a:r>
              <a:rPr lang="en-US" dirty="0" smtClean="0"/>
              <a:t>&gt;</a:t>
            </a:r>
            <a:endParaRPr lang="en-US" dirty="0"/>
          </a:p>
        </p:txBody>
      </p:sp>
      <p:sp>
        <p:nvSpPr>
          <p:cNvPr id="6" name="TextBox 5"/>
          <p:cNvSpPr txBox="1"/>
          <p:nvPr/>
        </p:nvSpPr>
        <p:spPr>
          <a:xfrm>
            <a:off x="1657297" y="3203748"/>
            <a:ext cx="1798577" cy="338554"/>
          </a:xfrm>
          <a:prstGeom prst="rect">
            <a:avLst/>
          </a:prstGeom>
          <a:noFill/>
        </p:spPr>
        <p:txBody>
          <a:bodyPr wrap="square" rtlCol="0">
            <a:spAutoFit/>
          </a:bodyPr>
          <a:lstStyle/>
          <a:p>
            <a:pPr algn="l"/>
            <a:r>
              <a:rPr lang="en-US" dirty="0" smtClean="0"/>
              <a:t>&lt;</a:t>
            </a:r>
            <a:r>
              <a:rPr lang="en-US" dirty="0" err="1" smtClean="0"/>
              <a:t>K3</a:t>
            </a:r>
            <a:r>
              <a:rPr lang="en-US" dirty="0" smtClean="0"/>
              <a:t>,   </a:t>
            </a:r>
            <a:r>
              <a:rPr lang="en-US" dirty="0" err="1" smtClean="0"/>
              <a:t>a21</a:t>
            </a:r>
            <a:r>
              <a:rPr lang="en-US" dirty="0" smtClean="0"/>
              <a:t> x </a:t>
            </a:r>
            <a:r>
              <a:rPr lang="en-US" dirty="0" err="1" smtClean="0"/>
              <a:t>b11</a:t>
            </a:r>
            <a:r>
              <a:rPr lang="en-US" dirty="0" smtClean="0"/>
              <a:t>&gt;</a:t>
            </a:r>
            <a:endParaRPr lang="en-US" dirty="0"/>
          </a:p>
        </p:txBody>
      </p:sp>
      <p:sp>
        <p:nvSpPr>
          <p:cNvPr id="7" name="TextBox 6"/>
          <p:cNvSpPr txBox="1"/>
          <p:nvPr/>
        </p:nvSpPr>
        <p:spPr>
          <a:xfrm>
            <a:off x="1641070" y="3880254"/>
            <a:ext cx="1814804" cy="338554"/>
          </a:xfrm>
          <a:prstGeom prst="rect">
            <a:avLst/>
          </a:prstGeom>
          <a:noFill/>
        </p:spPr>
        <p:txBody>
          <a:bodyPr wrap="square" rtlCol="0">
            <a:spAutoFit/>
          </a:bodyPr>
          <a:lstStyle/>
          <a:p>
            <a:pPr algn="l"/>
            <a:r>
              <a:rPr lang="en-US" dirty="0" smtClean="0"/>
              <a:t>&lt;</a:t>
            </a:r>
            <a:r>
              <a:rPr lang="en-US" dirty="0" err="1" smtClean="0"/>
              <a:t>K4</a:t>
            </a:r>
            <a:r>
              <a:rPr lang="en-US" dirty="0" smtClean="0"/>
              <a:t>,   </a:t>
            </a:r>
            <a:r>
              <a:rPr lang="en-US" dirty="0" err="1" smtClean="0"/>
              <a:t>a21</a:t>
            </a:r>
            <a:r>
              <a:rPr lang="en-US" dirty="0" smtClean="0"/>
              <a:t> x </a:t>
            </a:r>
            <a:r>
              <a:rPr lang="en-US" dirty="0" err="1" smtClean="0"/>
              <a:t>b12</a:t>
            </a:r>
            <a:r>
              <a:rPr lang="en-US" dirty="0" smtClean="0"/>
              <a:t>&gt;</a:t>
            </a:r>
            <a:endParaRPr lang="en-US" dirty="0"/>
          </a:p>
        </p:txBody>
      </p:sp>
      <p:sp>
        <p:nvSpPr>
          <p:cNvPr id="8" name="TextBox 7"/>
          <p:cNvSpPr txBox="1"/>
          <p:nvPr/>
        </p:nvSpPr>
        <p:spPr>
          <a:xfrm>
            <a:off x="4103948" y="1598508"/>
            <a:ext cx="3204356" cy="338554"/>
          </a:xfrm>
          <a:prstGeom prst="rect">
            <a:avLst/>
          </a:prstGeom>
          <a:noFill/>
        </p:spPr>
        <p:txBody>
          <a:bodyPr wrap="square" rtlCol="0">
            <a:spAutoFit/>
          </a:bodyPr>
          <a:lstStyle/>
          <a:p>
            <a:pPr algn="l"/>
            <a:r>
              <a:rPr lang="en-US" dirty="0" smtClean="0"/>
              <a:t>&lt;  </a:t>
            </a:r>
            <a:r>
              <a:rPr lang="en-US" dirty="0" err="1" smtClean="0"/>
              <a:t>K1</a:t>
            </a:r>
            <a:r>
              <a:rPr lang="en-US" dirty="0" smtClean="0"/>
              <a:t>;    </a:t>
            </a:r>
            <a:r>
              <a:rPr lang="en-US" dirty="0" err="1" smtClean="0"/>
              <a:t>a11</a:t>
            </a:r>
            <a:r>
              <a:rPr lang="en-US" dirty="0" smtClean="0"/>
              <a:t> x </a:t>
            </a:r>
            <a:r>
              <a:rPr lang="en-US" dirty="0" err="1" smtClean="0"/>
              <a:t>b11</a:t>
            </a:r>
            <a:r>
              <a:rPr lang="en-US" dirty="0" smtClean="0"/>
              <a:t>,   </a:t>
            </a:r>
            <a:r>
              <a:rPr lang="en-US" dirty="0" err="1" smtClean="0"/>
              <a:t>a12</a:t>
            </a:r>
            <a:r>
              <a:rPr lang="en-US" dirty="0" smtClean="0"/>
              <a:t> x </a:t>
            </a:r>
            <a:r>
              <a:rPr lang="en-US" dirty="0" err="1" smtClean="0"/>
              <a:t>b21</a:t>
            </a:r>
            <a:r>
              <a:rPr lang="en-US" dirty="0" smtClean="0"/>
              <a:t>  &gt;</a:t>
            </a:r>
            <a:endParaRPr lang="en-US" dirty="0"/>
          </a:p>
        </p:txBody>
      </p:sp>
      <p:sp>
        <p:nvSpPr>
          <p:cNvPr id="9" name="TextBox 8"/>
          <p:cNvSpPr txBox="1"/>
          <p:nvPr/>
        </p:nvSpPr>
        <p:spPr>
          <a:xfrm>
            <a:off x="4113786" y="2002242"/>
            <a:ext cx="3194518" cy="338554"/>
          </a:xfrm>
          <a:prstGeom prst="rect">
            <a:avLst/>
          </a:prstGeom>
          <a:noFill/>
        </p:spPr>
        <p:txBody>
          <a:bodyPr wrap="square" rtlCol="0">
            <a:spAutoFit/>
          </a:bodyPr>
          <a:lstStyle/>
          <a:p>
            <a:pPr algn="l"/>
            <a:r>
              <a:rPr lang="en-US" dirty="0" smtClean="0"/>
              <a:t>&lt;  K2;    </a:t>
            </a:r>
            <a:r>
              <a:rPr lang="en-US" dirty="0" err="1" smtClean="0"/>
              <a:t>a11</a:t>
            </a:r>
            <a:r>
              <a:rPr lang="en-US" dirty="0" smtClean="0"/>
              <a:t> x </a:t>
            </a:r>
            <a:r>
              <a:rPr lang="en-US" dirty="0" err="1" smtClean="0"/>
              <a:t>b12</a:t>
            </a:r>
            <a:r>
              <a:rPr lang="en-US" dirty="0" smtClean="0"/>
              <a:t>,   </a:t>
            </a:r>
            <a:r>
              <a:rPr lang="en-US" dirty="0" err="1" smtClean="0"/>
              <a:t>a12</a:t>
            </a:r>
            <a:r>
              <a:rPr lang="en-US" dirty="0" smtClean="0"/>
              <a:t> x </a:t>
            </a:r>
            <a:r>
              <a:rPr lang="en-US" dirty="0" err="1" smtClean="0"/>
              <a:t>b22</a:t>
            </a:r>
            <a:r>
              <a:rPr lang="en-US" dirty="0" smtClean="0"/>
              <a:t>  &gt;</a:t>
            </a:r>
            <a:endParaRPr lang="en-US" dirty="0"/>
          </a:p>
        </p:txBody>
      </p:sp>
      <p:sp>
        <p:nvSpPr>
          <p:cNvPr id="10" name="TextBox 9"/>
          <p:cNvSpPr txBox="1"/>
          <p:nvPr/>
        </p:nvSpPr>
        <p:spPr>
          <a:xfrm>
            <a:off x="4113786" y="3395318"/>
            <a:ext cx="3194518" cy="338554"/>
          </a:xfrm>
          <a:prstGeom prst="rect">
            <a:avLst/>
          </a:prstGeom>
          <a:noFill/>
        </p:spPr>
        <p:txBody>
          <a:bodyPr wrap="square" rtlCol="0">
            <a:spAutoFit/>
          </a:bodyPr>
          <a:lstStyle/>
          <a:p>
            <a:pPr algn="l"/>
            <a:r>
              <a:rPr lang="en-US" dirty="0" smtClean="0"/>
              <a:t>&lt;  </a:t>
            </a:r>
            <a:r>
              <a:rPr lang="en-US" dirty="0" err="1" smtClean="0"/>
              <a:t>K3</a:t>
            </a:r>
            <a:r>
              <a:rPr lang="en-US" dirty="0" smtClean="0"/>
              <a:t>;    </a:t>
            </a:r>
            <a:r>
              <a:rPr lang="en-US" dirty="0" err="1" smtClean="0"/>
              <a:t>a21</a:t>
            </a:r>
            <a:r>
              <a:rPr lang="en-US" dirty="0" smtClean="0"/>
              <a:t> x </a:t>
            </a:r>
            <a:r>
              <a:rPr lang="en-US" dirty="0" err="1" smtClean="0"/>
              <a:t>b11</a:t>
            </a:r>
            <a:r>
              <a:rPr lang="en-US" dirty="0" smtClean="0"/>
              <a:t>,   </a:t>
            </a:r>
            <a:r>
              <a:rPr lang="en-US" dirty="0" err="1" smtClean="0"/>
              <a:t>a22</a:t>
            </a:r>
            <a:r>
              <a:rPr lang="en-US" dirty="0" smtClean="0"/>
              <a:t> x </a:t>
            </a:r>
            <a:r>
              <a:rPr lang="en-US" dirty="0" err="1" smtClean="0"/>
              <a:t>b21</a:t>
            </a:r>
            <a:r>
              <a:rPr lang="en-US" dirty="0" smtClean="0"/>
              <a:t>  &gt;</a:t>
            </a:r>
            <a:endParaRPr lang="en-US" dirty="0"/>
          </a:p>
        </p:txBody>
      </p:sp>
      <p:sp>
        <p:nvSpPr>
          <p:cNvPr id="13" name="TextBox 12"/>
          <p:cNvSpPr txBox="1"/>
          <p:nvPr/>
        </p:nvSpPr>
        <p:spPr>
          <a:xfrm>
            <a:off x="4103948" y="3858960"/>
            <a:ext cx="3312368" cy="338554"/>
          </a:xfrm>
          <a:prstGeom prst="rect">
            <a:avLst/>
          </a:prstGeom>
          <a:noFill/>
        </p:spPr>
        <p:txBody>
          <a:bodyPr wrap="square" rtlCol="0">
            <a:spAutoFit/>
          </a:bodyPr>
          <a:lstStyle/>
          <a:p>
            <a:pPr algn="l"/>
            <a:r>
              <a:rPr lang="en-US" dirty="0" smtClean="0"/>
              <a:t>&lt;  </a:t>
            </a:r>
            <a:r>
              <a:rPr lang="en-US" dirty="0" err="1" smtClean="0"/>
              <a:t>K4</a:t>
            </a:r>
            <a:r>
              <a:rPr lang="en-US" dirty="0" smtClean="0"/>
              <a:t>;    </a:t>
            </a:r>
            <a:r>
              <a:rPr lang="en-US" dirty="0" err="1" smtClean="0"/>
              <a:t>a21</a:t>
            </a:r>
            <a:r>
              <a:rPr lang="en-US" dirty="0" smtClean="0"/>
              <a:t> x </a:t>
            </a:r>
            <a:r>
              <a:rPr lang="en-US" dirty="0" err="1" smtClean="0"/>
              <a:t>b12</a:t>
            </a:r>
            <a:r>
              <a:rPr lang="en-US" dirty="0" smtClean="0"/>
              <a:t>,   </a:t>
            </a:r>
            <a:r>
              <a:rPr lang="en-US" dirty="0" err="1" smtClean="0"/>
              <a:t>a22</a:t>
            </a:r>
            <a:r>
              <a:rPr lang="en-US" dirty="0" smtClean="0"/>
              <a:t> x </a:t>
            </a:r>
            <a:r>
              <a:rPr lang="en-US" dirty="0" err="1" smtClean="0"/>
              <a:t>b22</a:t>
            </a:r>
            <a:r>
              <a:rPr lang="en-US" dirty="0" smtClean="0"/>
              <a:t>  &gt;</a:t>
            </a:r>
            <a:endParaRPr lang="en-US" dirty="0"/>
          </a:p>
        </p:txBody>
      </p:sp>
      <p:sp>
        <p:nvSpPr>
          <p:cNvPr id="15" name="TextBox 14"/>
          <p:cNvSpPr txBox="1"/>
          <p:nvPr/>
        </p:nvSpPr>
        <p:spPr>
          <a:xfrm>
            <a:off x="1653646" y="1638804"/>
            <a:ext cx="1802229" cy="338554"/>
          </a:xfrm>
          <a:prstGeom prst="rect">
            <a:avLst/>
          </a:prstGeom>
          <a:noFill/>
        </p:spPr>
        <p:txBody>
          <a:bodyPr wrap="square" rtlCol="0">
            <a:spAutoFit/>
          </a:bodyPr>
          <a:lstStyle/>
          <a:p>
            <a:pPr algn="l"/>
            <a:r>
              <a:rPr lang="en-US" dirty="0" smtClean="0"/>
              <a:t>&lt;</a:t>
            </a:r>
            <a:r>
              <a:rPr lang="en-US" dirty="0" err="1" smtClean="0"/>
              <a:t>K1</a:t>
            </a:r>
            <a:r>
              <a:rPr lang="en-US" dirty="0" smtClean="0"/>
              <a:t>,   </a:t>
            </a:r>
            <a:r>
              <a:rPr lang="en-US" dirty="0" err="1" smtClean="0"/>
              <a:t>a12</a:t>
            </a:r>
            <a:r>
              <a:rPr lang="en-US" dirty="0" smtClean="0"/>
              <a:t> x </a:t>
            </a:r>
            <a:r>
              <a:rPr lang="en-US" dirty="0" err="1" smtClean="0"/>
              <a:t>b11</a:t>
            </a:r>
            <a:r>
              <a:rPr lang="en-US" dirty="0" smtClean="0"/>
              <a:t>&gt;</a:t>
            </a:r>
            <a:endParaRPr lang="en-US" dirty="0"/>
          </a:p>
        </p:txBody>
      </p:sp>
      <p:sp>
        <p:nvSpPr>
          <p:cNvPr id="16" name="TextBox 15"/>
          <p:cNvSpPr txBox="1"/>
          <p:nvPr/>
        </p:nvSpPr>
        <p:spPr>
          <a:xfrm>
            <a:off x="1641069" y="2365335"/>
            <a:ext cx="1814805" cy="338554"/>
          </a:xfrm>
          <a:prstGeom prst="rect">
            <a:avLst/>
          </a:prstGeom>
          <a:noFill/>
        </p:spPr>
        <p:txBody>
          <a:bodyPr wrap="square" rtlCol="0">
            <a:spAutoFit/>
          </a:bodyPr>
          <a:lstStyle/>
          <a:p>
            <a:pPr algn="l"/>
            <a:r>
              <a:rPr lang="en-US" dirty="0" smtClean="0"/>
              <a:t>&lt;</a:t>
            </a:r>
            <a:r>
              <a:rPr lang="en-US" dirty="0" err="1" smtClean="0"/>
              <a:t>K1</a:t>
            </a:r>
            <a:r>
              <a:rPr lang="en-US" dirty="0" smtClean="0"/>
              <a:t>,   </a:t>
            </a:r>
            <a:r>
              <a:rPr lang="en-US" dirty="0" err="1" smtClean="0"/>
              <a:t>a12</a:t>
            </a:r>
            <a:r>
              <a:rPr lang="en-US" dirty="0" smtClean="0"/>
              <a:t> x </a:t>
            </a:r>
            <a:r>
              <a:rPr lang="en-US" dirty="0" err="1" smtClean="0"/>
              <a:t>b22</a:t>
            </a:r>
            <a:r>
              <a:rPr lang="en-US" dirty="0" smtClean="0"/>
              <a:t>&gt;</a:t>
            </a:r>
            <a:endParaRPr lang="en-US" dirty="0"/>
          </a:p>
        </p:txBody>
      </p:sp>
      <p:sp>
        <p:nvSpPr>
          <p:cNvPr id="17" name="TextBox 16"/>
          <p:cNvSpPr txBox="1"/>
          <p:nvPr/>
        </p:nvSpPr>
        <p:spPr>
          <a:xfrm>
            <a:off x="1641070" y="3533996"/>
            <a:ext cx="1814804" cy="338554"/>
          </a:xfrm>
          <a:prstGeom prst="rect">
            <a:avLst/>
          </a:prstGeom>
          <a:noFill/>
        </p:spPr>
        <p:txBody>
          <a:bodyPr wrap="square" rtlCol="0">
            <a:spAutoFit/>
          </a:bodyPr>
          <a:lstStyle/>
          <a:p>
            <a:pPr algn="l"/>
            <a:r>
              <a:rPr lang="en-US" dirty="0" smtClean="0"/>
              <a:t>&lt;</a:t>
            </a:r>
            <a:r>
              <a:rPr lang="en-US" dirty="0" err="1" smtClean="0"/>
              <a:t>K3</a:t>
            </a:r>
            <a:r>
              <a:rPr lang="en-US" dirty="0" smtClean="0"/>
              <a:t>,   </a:t>
            </a:r>
            <a:r>
              <a:rPr lang="en-US" dirty="0" err="1" smtClean="0"/>
              <a:t>a22</a:t>
            </a:r>
            <a:r>
              <a:rPr lang="en-US" dirty="0" smtClean="0"/>
              <a:t> x </a:t>
            </a:r>
            <a:r>
              <a:rPr lang="en-US" dirty="0" err="1" smtClean="0"/>
              <a:t>b21</a:t>
            </a:r>
            <a:r>
              <a:rPr lang="en-US" dirty="0" smtClean="0"/>
              <a:t>&gt;</a:t>
            </a:r>
            <a:endParaRPr lang="en-US" dirty="0"/>
          </a:p>
        </p:txBody>
      </p:sp>
      <p:sp>
        <p:nvSpPr>
          <p:cNvPr id="18" name="TextBox 17"/>
          <p:cNvSpPr txBox="1"/>
          <p:nvPr/>
        </p:nvSpPr>
        <p:spPr>
          <a:xfrm>
            <a:off x="1657298" y="4293096"/>
            <a:ext cx="1798576" cy="338554"/>
          </a:xfrm>
          <a:prstGeom prst="rect">
            <a:avLst/>
          </a:prstGeom>
          <a:noFill/>
        </p:spPr>
        <p:txBody>
          <a:bodyPr wrap="square" rtlCol="0">
            <a:spAutoFit/>
          </a:bodyPr>
          <a:lstStyle/>
          <a:p>
            <a:pPr algn="l"/>
            <a:r>
              <a:rPr lang="en-US" dirty="0" smtClean="0"/>
              <a:t>&lt;</a:t>
            </a:r>
            <a:r>
              <a:rPr lang="en-US" dirty="0" err="1" smtClean="0"/>
              <a:t>K4</a:t>
            </a:r>
            <a:r>
              <a:rPr lang="en-US" dirty="0" smtClean="0"/>
              <a:t>,   </a:t>
            </a:r>
            <a:r>
              <a:rPr lang="en-US" dirty="0" err="1" smtClean="0"/>
              <a:t>a22</a:t>
            </a:r>
            <a:r>
              <a:rPr lang="en-US" dirty="0" smtClean="0"/>
              <a:t> x </a:t>
            </a:r>
            <a:r>
              <a:rPr lang="en-US" dirty="0" err="1" smtClean="0"/>
              <a:t>b22</a:t>
            </a:r>
            <a:r>
              <a:rPr lang="en-US" dirty="0" smtClean="0"/>
              <a:t>&gt;</a:t>
            </a:r>
            <a:endParaRPr lang="en-US" dirty="0"/>
          </a:p>
        </p:txBody>
      </p:sp>
      <p:sp>
        <p:nvSpPr>
          <p:cNvPr id="4" name="TextBox 3"/>
          <p:cNvSpPr txBox="1"/>
          <p:nvPr/>
        </p:nvSpPr>
        <p:spPr>
          <a:xfrm>
            <a:off x="6804756" y="4631650"/>
            <a:ext cx="2195736" cy="1077218"/>
          </a:xfrm>
          <a:prstGeom prst="rect">
            <a:avLst/>
          </a:prstGeom>
          <a:noFill/>
        </p:spPr>
        <p:txBody>
          <a:bodyPr wrap="square" rtlCol="0">
            <a:spAutoFit/>
          </a:bodyPr>
          <a:lstStyle/>
          <a:p>
            <a:r>
              <a:rPr lang="en-US" dirty="0" smtClean="0"/>
              <a:t>The Reduce Servers do the Summation to produce the (</a:t>
            </a:r>
            <a:r>
              <a:rPr lang="en-US" dirty="0" err="1" smtClean="0"/>
              <a:t>cij</a:t>
            </a:r>
            <a:r>
              <a:rPr lang="en-US" dirty="0" smtClean="0"/>
              <a:t>) elements</a:t>
            </a:r>
            <a:endParaRPr lang="en-US" dirty="0"/>
          </a:p>
        </p:txBody>
      </p:sp>
      <p:sp>
        <p:nvSpPr>
          <p:cNvPr id="19" name="TextBox 18"/>
          <p:cNvSpPr txBox="1"/>
          <p:nvPr/>
        </p:nvSpPr>
        <p:spPr>
          <a:xfrm>
            <a:off x="8562630" y="2512636"/>
            <a:ext cx="360040" cy="338554"/>
          </a:xfrm>
          <a:prstGeom prst="rect">
            <a:avLst/>
          </a:prstGeom>
          <a:noFill/>
        </p:spPr>
        <p:txBody>
          <a:bodyPr wrap="square" rtlCol="0">
            <a:spAutoFit/>
          </a:bodyPr>
          <a:lstStyle/>
          <a:p>
            <a:r>
              <a:rPr lang="en-US" dirty="0" smtClean="0"/>
              <a:t>1</a:t>
            </a:r>
            <a:endParaRPr lang="en-US" dirty="0"/>
          </a:p>
        </p:txBody>
      </p:sp>
      <p:sp>
        <p:nvSpPr>
          <p:cNvPr id="21" name="TextBox 20"/>
          <p:cNvSpPr txBox="1"/>
          <p:nvPr/>
        </p:nvSpPr>
        <p:spPr>
          <a:xfrm>
            <a:off x="8460432" y="3395318"/>
            <a:ext cx="360040" cy="338554"/>
          </a:xfrm>
          <a:prstGeom prst="rect">
            <a:avLst/>
          </a:prstGeom>
          <a:noFill/>
        </p:spPr>
        <p:txBody>
          <a:bodyPr wrap="square" rtlCol="0">
            <a:spAutoFit/>
          </a:bodyPr>
          <a:lstStyle/>
          <a:p>
            <a:r>
              <a:rPr lang="en-US" dirty="0" smtClean="0"/>
              <a:t>2</a:t>
            </a:r>
            <a:endParaRPr lang="en-US" dirty="0"/>
          </a:p>
        </p:txBody>
      </p:sp>
    </p:spTree>
    <p:extLst>
      <p:ext uri="{BB962C8B-B14F-4D97-AF65-F5344CB8AC3E}">
        <p14:creationId xmlns:p14="http://schemas.microsoft.com/office/powerpoint/2010/main" val="1207785261"/>
      </p:ext>
    </p:extLst>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7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38936" y="548680"/>
            <a:ext cx="5291904" cy="24835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537027" name="Text Box 3"/>
          <p:cNvSpPr txBox="1">
            <a:spLocks noChangeArrowheads="1"/>
          </p:cNvSpPr>
          <p:nvPr/>
        </p:nvSpPr>
        <p:spPr bwMode="auto">
          <a:xfrm>
            <a:off x="287524" y="407289"/>
            <a:ext cx="2951944" cy="28952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0000" tIns="46800" rIns="90000" bIns="46800">
            <a:spAutoFit/>
          </a:bodyPr>
          <a:lstStyle/>
          <a:p>
            <a:pPr algn="l">
              <a:spcBef>
                <a:spcPct val="50000"/>
              </a:spcBef>
            </a:pPr>
            <a:r>
              <a:rPr lang="en-US" sz="2800" dirty="0">
                <a:solidFill>
                  <a:srgbClr val="FFFF00"/>
                </a:solidFill>
                <a:latin typeface="Arial" pitchFamily="34" charset="0"/>
              </a:rPr>
              <a:t>Input Matrix </a:t>
            </a:r>
            <a:r>
              <a:rPr lang="en-US" sz="2800" dirty="0">
                <a:solidFill>
                  <a:srgbClr val="FFFF00"/>
                </a:solidFill>
                <a:latin typeface="Arial" pitchFamily="34" charset="0"/>
              </a:rPr>
              <a:t>P</a:t>
            </a:r>
            <a:r>
              <a:rPr lang="en-US" sz="2800" dirty="0" smtClean="0">
                <a:solidFill>
                  <a:srgbClr val="FFFF00"/>
                </a:solidFill>
                <a:latin typeface="Arial" pitchFamily="34" charset="0"/>
              </a:rPr>
              <a:t>artitioning</a:t>
            </a:r>
            <a:r>
              <a:rPr lang="en-US" sz="2400" dirty="0" smtClean="0">
                <a:solidFill>
                  <a:srgbClr val="FFFF00"/>
                </a:solidFill>
                <a:latin typeface="Arial" pitchFamily="34" charset="0"/>
              </a:rPr>
              <a:t> </a:t>
            </a:r>
          </a:p>
          <a:p>
            <a:pPr algn="l">
              <a:spcBef>
                <a:spcPct val="50000"/>
              </a:spcBef>
            </a:pPr>
            <a:r>
              <a:rPr lang="en-US" sz="2400" dirty="0">
                <a:solidFill>
                  <a:srgbClr val="FFFF00"/>
                </a:solidFill>
                <a:latin typeface="Arial" pitchFamily="34" charset="0"/>
              </a:rPr>
              <a:t/>
            </a:r>
            <a:br>
              <a:rPr lang="en-US" sz="2400" dirty="0">
                <a:solidFill>
                  <a:srgbClr val="FFFF00"/>
                </a:solidFill>
                <a:latin typeface="Arial" pitchFamily="34" charset="0"/>
              </a:rPr>
            </a:br>
            <a:r>
              <a:rPr lang="en-US" sz="1800" dirty="0">
                <a:solidFill>
                  <a:srgbClr val="00FFFF"/>
                </a:solidFill>
                <a:latin typeface="Arial" pitchFamily="34" charset="0"/>
              </a:rPr>
              <a:t>B</a:t>
            </a:r>
            <a:r>
              <a:rPr lang="en-US" sz="1800" dirty="0" smtClean="0">
                <a:solidFill>
                  <a:srgbClr val="00FFFF"/>
                </a:solidFill>
                <a:latin typeface="Arial" pitchFamily="34" charset="0"/>
              </a:rPr>
              <a:t>y </a:t>
            </a:r>
            <a:r>
              <a:rPr lang="en-US" sz="1800" dirty="0">
                <a:solidFill>
                  <a:srgbClr val="00FFFF"/>
                </a:solidFill>
                <a:latin typeface="Arial" pitchFamily="34" charset="0"/>
              </a:rPr>
              <a:t>row vectors of matrix A and by column vectors of matrix B or by row vector of the  transposed matrix B</a:t>
            </a:r>
            <a:r>
              <a:rPr lang="en-US" sz="1800" baseline="30000" dirty="0">
                <a:solidFill>
                  <a:srgbClr val="00FFFF"/>
                </a:solidFill>
                <a:latin typeface="Arial" pitchFamily="34" charset="0"/>
              </a:rPr>
              <a:t>T</a:t>
            </a:r>
          </a:p>
        </p:txBody>
      </p:sp>
      <p:pic>
        <p:nvPicPr>
          <p:cNvPr id="1537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5900" y="3501008"/>
            <a:ext cx="8730217" cy="12233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537029" name="Text Box 5"/>
          <p:cNvSpPr txBox="1">
            <a:spLocks noChangeArrowheads="1"/>
          </p:cNvSpPr>
          <p:nvPr/>
        </p:nvSpPr>
        <p:spPr bwMode="auto">
          <a:xfrm>
            <a:off x="215900" y="5121276"/>
            <a:ext cx="8532564" cy="8147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0000" tIns="46800" rIns="90000" bIns="46800">
            <a:spAutoFit/>
          </a:bodyPr>
          <a:lstStyle/>
          <a:p>
            <a:pPr>
              <a:lnSpc>
                <a:spcPct val="130000"/>
              </a:lnSpc>
              <a:spcBef>
                <a:spcPct val="50000"/>
              </a:spcBef>
            </a:pPr>
            <a:r>
              <a:rPr lang="en-US" sz="1800" dirty="0">
                <a:solidFill>
                  <a:srgbClr val="00FFFF"/>
                </a:solidFill>
                <a:latin typeface="Arial" pitchFamily="34" charset="0"/>
              </a:rPr>
              <a:t>32-bit floating-point numbers by IEEE 754-1985 standard, we have to handle </a:t>
            </a:r>
            <a:r>
              <a:rPr lang="en-US" sz="1800" dirty="0" smtClean="0">
                <a:solidFill>
                  <a:srgbClr val="00FFFF"/>
                </a:solidFill>
                <a:latin typeface="Arial" pitchFamily="34" charset="0"/>
              </a:rPr>
              <a:t>2 x 512 x 512 </a:t>
            </a:r>
            <a:r>
              <a:rPr lang="en-US" sz="1800" dirty="0">
                <a:solidFill>
                  <a:srgbClr val="00FFFF"/>
                </a:solidFill>
                <a:latin typeface="Arial" pitchFamily="34" charset="0"/>
              </a:rPr>
              <a:t>= </a:t>
            </a:r>
            <a:r>
              <a:rPr lang="en-US" sz="1800" dirty="0" smtClean="0">
                <a:solidFill>
                  <a:srgbClr val="00FFFF"/>
                </a:solidFill>
                <a:latin typeface="Arial" pitchFamily="34" charset="0"/>
              </a:rPr>
              <a:t>2</a:t>
            </a:r>
            <a:r>
              <a:rPr lang="en-US" sz="1800" baseline="30000" dirty="0" smtClean="0">
                <a:solidFill>
                  <a:srgbClr val="00FFFF"/>
                </a:solidFill>
                <a:latin typeface="Arial" pitchFamily="34" charset="0"/>
              </a:rPr>
              <a:t>19</a:t>
            </a:r>
            <a:r>
              <a:rPr lang="en-US" sz="1800" dirty="0" smtClean="0">
                <a:solidFill>
                  <a:srgbClr val="00FFFF"/>
                </a:solidFill>
                <a:latin typeface="Arial" pitchFamily="34" charset="0"/>
              </a:rPr>
              <a:t> </a:t>
            </a:r>
            <a:r>
              <a:rPr lang="en-US" sz="1800" baseline="30000" dirty="0" smtClean="0">
                <a:solidFill>
                  <a:srgbClr val="00FFFF"/>
                </a:solidFill>
                <a:latin typeface="Arial" pitchFamily="34" charset="0"/>
              </a:rPr>
              <a:t> </a:t>
            </a:r>
            <a:r>
              <a:rPr lang="en-US" sz="1800" dirty="0">
                <a:solidFill>
                  <a:srgbClr val="00FFFF"/>
                </a:solidFill>
                <a:latin typeface="Arial" pitchFamily="34" charset="0"/>
              </a:rPr>
              <a:t>such signed </a:t>
            </a:r>
            <a:r>
              <a:rPr lang="en-US" sz="1800" dirty="0" err="1">
                <a:solidFill>
                  <a:srgbClr val="00FFFF"/>
                </a:solidFill>
                <a:latin typeface="Arial" pitchFamily="34" charset="0"/>
              </a:rPr>
              <a:t>FLP</a:t>
            </a:r>
            <a:r>
              <a:rPr lang="en-US" sz="1800" dirty="0">
                <a:solidFill>
                  <a:srgbClr val="00FFFF"/>
                </a:solidFill>
                <a:latin typeface="Arial" pitchFamily="34" charset="0"/>
              </a:rPr>
              <a:t> numbers from matrices A and B</a:t>
            </a:r>
          </a:p>
        </p:txBody>
      </p:sp>
      <p:sp>
        <p:nvSpPr>
          <p:cNvPr id="1537035" name="Line 11"/>
          <p:cNvSpPr>
            <a:spLocks noChangeShapeType="1"/>
          </p:cNvSpPr>
          <p:nvPr/>
        </p:nvSpPr>
        <p:spPr bwMode="auto">
          <a:xfrm>
            <a:off x="6480175" y="4724400"/>
            <a:ext cx="647700" cy="0"/>
          </a:xfrm>
          <a:prstGeom prst="line">
            <a:avLst/>
          </a:prstGeom>
          <a:noFill/>
          <a:ln w="38100">
            <a:solidFill>
              <a:srgbClr val="000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p>
            <a:endParaRPr lang="en-US"/>
          </a:p>
        </p:txBody>
      </p:sp>
      <p:sp>
        <p:nvSpPr>
          <p:cNvPr id="1537036" name="Line 12"/>
          <p:cNvSpPr>
            <a:spLocks noChangeShapeType="1"/>
          </p:cNvSpPr>
          <p:nvPr/>
        </p:nvSpPr>
        <p:spPr bwMode="auto">
          <a:xfrm>
            <a:off x="6480175" y="5121275"/>
            <a:ext cx="647700" cy="0"/>
          </a:xfrm>
          <a:prstGeom prst="line">
            <a:avLst/>
          </a:prstGeom>
          <a:noFill/>
          <a:ln w="38100">
            <a:solidFill>
              <a:srgbClr val="000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p>
            <a:endParaRPr lang="en-US"/>
          </a:p>
        </p:txBody>
      </p:sp>
      <p:sp>
        <p:nvSpPr>
          <p:cNvPr id="1537037" name="Line 13"/>
          <p:cNvSpPr>
            <a:spLocks noChangeShapeType="1"/>
          </p:cNvSpPr>
          <p:nvPr/>
        </p:nvSpPr>
        <p:spPr bwMode="auto">
          <a:xfrm>
            <a:off x="6551613" y="5949950"/>
            <a:ext cx="647700" cy="0"/>
          </a:xfrm>
          <a:prstGeom prst="line">
            <a:avLst/>
          </a:prstGeom>
          <a:noFill/>
          <a:ln w="38100">
            <a:solidFill>
              <a:srgbClr val="000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p>
            <a:endParaRPr lang="en-US"/>
          </a:p>
        </p:txBody>
      </p:sp>
      <p:sp>
        <p:nvSpPr>
          <p:cNvPr id="1537038" name="Line 14"/>
          <p:cNvSpPr>
            <a:spLocks noChangeShapeType="1"/>
          </p:cNvSpPr>
          <p:nvPr/>
        </p:nvSpPr>
        <p:spPr bwMode="auto">
          <a:xfrm>
            <a:off x="6516688" y="5516563"/>
            <a:ext cx="647700" cy="0"/>
          </a:xfrm>
          <a:prstGeom prst="line">
            <a:avLst/>
          </a:prstGeom>
          <a:noFill/>
          <a:ln w="38100">
            <a:solidFill>
              <a:srgbClr val="000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p>
            <a:endParaRPr lang="en-US"/>
          </a:p>
        </p:txBody>
      </p:sp>
      <p:sp>
        <p:nvSpPr>
          <p:cNvPr id="1537039" name="Line 15"/>
          <p:cNvSpPr>
            <a:spLocks noChangeShapeType="1"/>
          </p:cNvSpPr>
          <p:nvPr/>
        </p:nvSpPr>
        <p:spPr bwMode="auto">
          <a:xfrm>
            <a:off x="6516688" y="6308725"/>
            <a:ext cx="647700" cy="0"/>
          </a:xfrm>
          <a:prstGeom prst="line">
            <a:avLst/>
          </a:prstGeom>
          <a:noFill/>
          <a:ln w="38100">
            <a:solidFill>
              <a:srgbClr val="000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p>
            <a:endParaRPr lang="en-US"/>
          </a:p>
        </p:txBody>
      </p:sp>
    </p:spTree>
    <p:extLst>
      <p:ext uri="{BB962C8B-B14F-4D97-AF65-F5344CB8AC3E}">
        <p14:creationId xmlns:p14="http://schemas.microsoft.com/office/powerpoint/2010/main" val="1105777537"/>
      </p:ext>
    </p:extLst>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9299" name="Text Box 3"/>
          <p:cNvSpPr txBox="1">
            <a:spLocks noChangeArrowheads="1"/>
          </p:cNvSpPr>
          <p:nvPr/>
        </p:nvSpPr>
        <p:spPr bwMode="auto">
          <a:xfrm>
            <a:off x="368613" y="584684"/>
            <a:ext cx="8713725" cy="17565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0000" tIns="46800" rIns="90000" bIns="46800">
            <a:spAutoFit/>
          </a:bodyPr>
          <a:lstStyle/>
          <a:p>
            <a:pPr algn="l">
              <a:spcBef>
                <a:spcPct val="50000"/>
              </a:spcBef>
            </a:pPr>
            <a:r>
              <a:rPr lang="en-US" sz="3600" dirty="0">
                <a:solidFill>
                  <a:srgbClr val="FFFF00"/>
                </a:solidFill>
                <a:latin typeface="Arial" pitchFamily="34" charset="0"/>
              </a:rPr>
              <a:t>The </a:t>
            </a:r>
            <a:r>
              <a:rPr lang="en-US" sz="3600" dirty="0" smtClean="0">
                <a:solidFill>
                  <a:srgbClr val="FFFF00"/>
                </a:solidFill>
                <a:latin typeface="Arial" pitchFamily="34" charset="0"/>
              </a:rPr>
              <a:t>Input Files partitioned into </a:t>
            </a:r>
            <a:br>
              <a:rPr lang="en-US" sz="3600" dirty="0" smtClean="0">
                <a:solidFill>
                  <a:srgbClr val="FFFF00"/>
                </a:solidFill>
                <a:latin typeface="Arial" pitchFamily="34" charset="0"/>
              </a:rPr>
            </a:br>
            <a:r>
              <a:rPr lang="en-US" sz="3600" dirty="0" smtClean="0">
                <a:solidFill>
                  <a:srgbClr val="FFFF00"/>
                </a:solidFill>
                <a:latin typeface="Arial" pitchFamily="34" charset="0"/>
              </a:rPr>
              <a:t>Blocks identified by Keys with Values in L (left) or R (right) Matrices</a:t>
            </a:r>
            <a:endParaRPr lang="en-US" sz="3600" dirty="0">
              <a:solidFill>
                <a:srgbClr val="FFFF00"/>
              </a:solidFill>
              <a:latin typeface="Arial" pitchFamily="34" charset="0"/>
            </a:endParaRPr>
          </a:p>
        </p:txBody>
      </p:sp>
      <p:pic>
        <p:nvPicPr>
          <p:cNvPr id="171930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722" y="3032956"/>
            <a:ext cx="9046616" cy="26282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251152335"/>
      </p:ext>
    </p:extLst>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1520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500" y="2060848"/>
            <a:ext cx="8774113" cy="31765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715203" name="Text Box 3"/>
          <p:cNvSpPr txBox="1">
            <a:spLocks noChangeArrowheads="1"/>
          </p:cNvSpPr>
          <p:nvPr/>
        </p:nvSpPr>
        <p:spPr bwMode="auto">
          <a:xfrm>
            <a:off x="87914" y="476672"/>
            <a:ext cx="8604250" cy="111017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p>
            <a:pPr>
              <a:spcBef>
                <a:spcPct val="50000"/>
              </a:spcBef>
            </a:pPr>
            <a:r>
              <a:rPr lang="en-US" sz="3000" dirty="0">
                <a:solidFill>
                  <a:srgbClr val="FFFF00"/>
                </a:solidFill>
                <a:latin typeface="Arial" pitchFamily="34" charset="0"/>
              </a:rPr>
              <a:t>Python Code </a:t>
            </a:r>
            <a:r>
              <a:rPr lang="en-US" sz="3000" dirty="0" smtClean="0">
                <a:solidFill>
                  <a:srgbClr val="FFFF00"/>
                </a:solidFill>
                <a:latin typeface="Arial" pitchFamily="34" charset="0"/>
              </a:rPr>
              <a:t>Solution: An </a:t>
            </a:r>
            <a:r>
              <a:rPr lang="en-US" sz="3000" dirty="0" smtClean="0">
                <a:solidFill>
                  <a:srgbClr val="FFFF00"/>
                </a:solidFill>
                <a:latin typeface="Arial" pitchFamily="34" charset="0"/>
              </a:rPr>
              <a:t>Example</a:t>
            </a:r>
            <a:endParaRPr lang="en-US" sz="3000" dirty="0">
              <a:solidFill>
                <a:srgbClr val="FFFF00"/>
              </a:solidFill>
              <a:latin typeface="Arial" pitchFamily="34" charset="0"/>
            </a:endParaRPr>
          </a:p>
          <a:p>
            <a:pPr>
              <a:spcBef>
                <a:spcPct val="50000"/>
              </a:spcBef>
            </a:pPr>
            <a:r>
              <a:rPr lang="en-US" sz="2400" dirty="0">
                <a:solidFill>
                  <a:srgbClr val="00FFFF"/>
                </a:solidFill>
                <a:latin typeface="Arial" pitchFamily="34" charset="0"/>
              </a:rPr>
              <a:t> Input Files for left Matrix A and right Matrix B</a:t>
            </a:r>
          </a:p>
        </p:txBody>
      </p:sp>
    </p:spTree>
    <p:extLst>
      <p:ext uri="{BB962C8B-B14F-4D97-AF65-F5344CB8AC3E}">
        <p14:creationId xmlns:p14="http://schemas.microsoft.com/office/powerpoint/2010/main" val="694829913"/>
      </p:ext>
    </p:extLst>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17250" name="Picture 2"/>
          <p:cNvPicPr>
            <a:picLocks noChangeAspect="1" noChangeArrowheads="1"/>
          </p:cNvPicPr>
          <p:nvPr/>
        </p:nvPicPr>
        <p:blipFill>
          <a:blip r:embed="rId3">
            <a:extLst>
              <a:ext uri="{28A0092B-C50C-407E-A947-70E740481C1C}">
                <a14:useLocalDpi xmlns:a14="http://schemas.microsoft.com/office/drawing/2010/main" val="0"/>
              </a:ext>
            </a:extLst>
          </a:blip>
          <a:srcRect b="4408"/>
          <a:stretch>
            <a:fillRect/>
          </a:stretch>
        </p:blipFill>
        <p:spPr bwMode="auto">
          <a:xfrm>
            <a:off x="179388" y="1989138"/>
            <a:ext cx="8743950" cy="36004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717251" name="Text Box 3"/>
          <p:cNvSpPr txBox="1">
            <a:spLocks noChangeArrowheads="1"/>
          </p:cNvSpPr>
          <p:nvPr/>
        </p:nvSpPr>
        <p:spPr bwMode="auto">
          <a:xfrm>
            <a:off x="971600" y="296652"/>
            <a:ext cx="6732587" cy="12025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p>
            <a:pPr>
              <a:spcBef>
                <a:spcPct val="50000"/>
              </a:spcBef>
            </a:pPr>
            <a:r>
              <a:rPr lang="en-US" sz="3600" dirty="0">
                <a:solidFill>
                  <a:srgbClr val="FFFF00"/>
                </a:solidFill>
                <a:latin typeface="Arial" pitchFamily="34" charset="0"/>
              </a:rPr>
              <a:t>Input Files for left Matrix A </a:t>
            </a:r>
            <a:br>
              <a:rPr lang="en-US" sz="3600" dirty="0">
                <a:solidFill>
                  <a:srgbClr val="FFFF00"/>
                </a:solidFill>
                <a:latin typeface="Arial" pitchFamily="34" charset="0"/>
              </a:rPr>
            </a:br>
            <a:r>
              <a:rPr lang="en-US" sz="3600" dirty="0">
                <a:solidFill>
                  <a:srgbClr val="FFFF00"/>
                </a:solidFill>
                <a:latin typeface="Arial" pitchFamily="34" charset="0"/>
              </a:rPr>
              <a:t>and right Matrix B</a:t>
            </a:r>
          </a:p>
        </p:txBody>
      </p:sp>
    </p:spTree>
    <p:extLst>
      <p:ext uri="{BB962C8B-B14F-4D97-AF65-F5344CB8AC3E}">
        <p14:creationId xmlns:p14="http://schemas.microsoft.com/office/powerpoint/2010/main" val="3649515688"/>
      </p:ext>
    </p:extLst>
  </p:cSld>
  <p:clrMapOvr>
    <a:masterClrMapping/>
  </p:clrMapOv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19298" name="Picture 2"/>
          <p:cNvPicPr>
            <a:picLocks noChangeAspect="1" noChangeArrowheads="1"/>
          </p:cNvPicPr>
          <p:nvPr/>
        </p:nvPicPr>
        <p:blipFill>
          <a:blip r:embed="rId3">
            <a:extLst>
              <a:ext uri="{28A0092B-C50C-407E-A947-70E740481C1C}">
                <a14:useLocalDpi xmlns:a14="http://schemas.microsoft.com/office/drawing/2010/main" val="0"/>
              </a:ext>
            </a:extLst>
          </a:blip>
          <a:srcRect t="26837"/>
          <a:stretch>
            <a:fillRect/>
          </a:stretch>
        </p:blipFill>
        <p:spPr bwMode="auto">
          <a:xfrm>
            <a:off x="287524" y="2348880"/>
            <a:ext cx="8640960" cy="30603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719299" name="Text Box 3"/>
          <p:cNvSpPr txBox="1">
            <a:spLocks noChangeArrowheads="1"/>
          </p:cNvSpPr>
          <p:nvPr/>
        </p:nvSpPr>
        <p:spPr bwMode="auto">
          <a:xfrm>
            <a:off x="1098041" y="1196752"/>
            <a:ext cx="7019925" cy="6485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p>
            <a:pPr>
              <a:spcBef>
                <a:spcPct val="50000"/>
              </a:spcBef>
            </a:pPr>
            <a:r>
              <a:rPr lang="en-US" sz="3600" dirty="0">
                <a:solidFill>
                  <a:srgbClr val="FFFF00"/>
                </a:solidFill>
                <a:latin typeface="Arial" pitchFamily="34" charset="0"/>
              </a:rPr>
              <a:t>The Output File for Matrix C</a:t>
            </a:r>
          </a:p>
        </p:txBody>
      </p:sp>
    </p:spTree>
    <p:extLst>
      <p:ext uri="{BB962C8B-B14F-4D97-AF65-F5344CB8AC3E}">
        <p14:creationId xmlns:p14="http://schemas.microsoft.com/office/powerpoint/2010/main" val="3466855602"/>
      </p:ext>
    </p:extLst>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8946" name="Rectangle 2"/>
          <p:cNvSpPr>
            <a:spLocks noGrp="1" noChangeArrowheads="1"/>
          </p:cNvSpPr>
          <p:nvPr>
            <p:ph type="ctrTitle"/>
          </p:nvPr>
        </p:nvSpPr>
        <p:spPr bwMode="auto">
          <a:xfrm>
            <a:off x="323850" y="152400"/>
            <a:ext cx="8820150" cy="8270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lnSpc>
                <a:spcPct val="70000"/>
              </a:lnSpc>
            </a:pPr>
            <a:r>
              <a:rPr lang="en-US" altLang="zh-CN" sz="3600" b="1" dirty="0" smtClean="0">
                <a:solidFill>
                  <a:srgbClr val="FFFF00"/>
                </a:solidFill>
                <a:ea typeface="宋体" pitchFamily="2" charset="-122"/>
              </a:rPr>
              <a:t>MapReduce</a:t>
            </a:r>
            <a:r>
              <a:rPr lang="en-US" altLang="zh-CN" sz="2400" b="1" dirty="0" smtClean="0">
                <a:solidFill>
                  <a:srgbClr val="FFFF00"/>
                </a:solidFill>
                <a:ea typeface="宋体" pitchFamily="2" charset="-122"/>
              </a:rPr>
              <a:t>: </a:t>
            </a:r>
            <a:r>
              <a:rPr lang="en-US" altLang="zh-CN" sz="3200" b="1" dirty="0">
                <a:solidFill>
                  <a:srgbClr val="00FFFF"/>
                </a:solidFill>
                <a:ea typeface="宋体" pitchFamily="2" charset="-122"/>
              </a:rPr>
              <a:t>Scalable Data Processing </a:t>
            </a:r>
            <a:br>
              <a:rPr lang="en-US" altLang="zh-CN" sz="3200" b="1" dirty="0">
                <a:solidFill>
                  <a:srgbClr val="00FFFF"/>
                </a:solidFill>
                <a:ea typeface="宋体" pitchFamily="2" charset="-122"/>
              </a:rPr>
            </a:br>
            <a:r>
              <a:rPr lang="en-US" altLang="zh-CN" sz="3200" b="1" dirty="0">
                <a:solidFill>
                  <a:srgbClr val="00FFFF"/>
                </a:solidFill>
                <a:ea typeface="宋体" pitchFamily="2" charset="-122"/>
              </a:rPr>
              <a:t>on Large Clusters</a:t>
            </a:r>
            <a:r>
              <a:rPr lang="en-US" altLang="zh-CN" sz="4000" dirty="0">
                <a:ea typeface="宋体" pitchFamily="2" charset="-122"/>
              </a:rPr>
              <a:t> </a:t>
            </a:r>
          </a:p>
        </p:txBody>
      </p:sp>
      <p:sp>
        <p:nvSpPr>
          <p:cNvPr id="1618947" name="Text Box 3"/>
          <p:cNvSpPr txBox="1">
            <a:spLocks noChangeArrowheads="1"/>
          </p:cNvSpPr>
          <p:nvPr/>
        </p:nvSpPr>
        <p:spPr bwMode="auto">
          <a:xfrm>
            <a:off x="646113" y="1089025"/>
            <a:ext cx="8497887" cy="22735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p>
            <a:pPr algn="l">
              <a:lnSpc>
                <a:spcPct val="90000"/>
              </a:lnSpc>
              <a:spcBef>
                <a:spcPct val="50000"/>
              </a:spcBef>
              <a:buFontTx/>
              <a:buChar char="•"/>
            </a:pPr>
            <a:r>
              <a:rPr lang="en-US" altLang="zh-CN" sz="2400" dirty="0">
                <a:solidFill>
                  <a:schemeClr val="bg1"/>
                </a:solidFill>
              </a:rPr>
              <a:t>   </a:t>
            </a:r>
            <a:r>
              <a:rPr lang="en-US" altLang="zh-CN" sz="2000" dirty="0">
                <a:solidFill>
                  <a:schemeClr val="bg1"/>
                </a:solidFill>
                <a:latin typeface="Arial" pitchFamily="34" charset="0"/>
              </a:rPr>
              <a:t>A </a:t>
            </a:r>
            <a:r>
              <a:rPr lang="en-US" altLang="zh-CN" sz="2000" dirty="0">
                <a:solidFill>
                  <a:srgbClr val="00FFFF"/>
                </a:solidFill>
                <a:latin typeface="Arial" pitchFamily="34" charset="0"/>
              </a:rPr>
              <a:t>web programming model</a:t>
            </a:r>
            <a:r>
              <a:rPr lang="en-US" altLang="zh-CN" sz="2000" dirty="0">
                <a:solidFill>
                  <a:schemeClr val="bg1"/>
                </a:solidFill>
                <a:latin typeface="Arial" pitchFamily="34" charset="0"/>
              </a:rPr>
              <a:t> for fast processing </a:t>
            </a:r>
            <a:r>
              <a:rPr lang="en-US" altLang="zh-CN" sz="2000" dirty="0" smtClean="0">
                <a:solidFill>
                  <a:schemeClr val="bg1"/>
                </a:solidFill>
                <a:latin typeface="Arial" pitchFamily="34" charset="0"/>
              </a:rPr>
              <a:t>large </a:t>
            </a:r>
            <a:r>
              <a:rPr lang="en-US" altLang="zh-CN" sz="2000" dirty="0">
                <a:solidFill>
                  <a:schemeClr val="bg1"/>
                </a:solidFill>
                <a:latin typeface="Arial" pitchFamily="34" charset="0"/>
              </a:rPr>
              <a:t>datasets </a:t>
            </a:r>
          </a:p>
          <a:p>
            <a:pPr algn="l">
              <a:lnSpc>
                <a:spcPct val="90000"/>
              </a:lnSpc>
              <a:spcBef>
                <a:spcPct val="50000"/>
              </a:spcBef>
              <a:buFontTx/>
              <a:buChar char="•"/>
            </a:pPr>
            <a:r>
              <a:rPr lang="en-US" altLang="zh-CN" sz="2000" dirty="0">
                <a:solidFill>
                  <a:schemeClr val="bg1"/>
                </a:solidFill>
                <a:latin typeface="Arial" pitchFamily="34" charset="0"/>
              </a:rPr>
              <a:t>   Applied in </a:t>
            </a:r>
            <a:r>
              <a:rPr lang="en-US" altLang="zh-CN" sz="2000" dirty="0">
                <a:solidFill>
                  <a:srgbClr val="00FFFF"/>
                </a:solidFill>
                <a:latin typeface="Arial" pitchFamily="34" charset="0"/>
              </a:rPr>
              <a:t>web-scale search</a:t>
            </a:r>
            <a:r>
              <a:rPr lang="en-US" altLang="zh-CN" sz="2000" dirty="0">
                <a:solidFill>
                  <a:schemeClr val="bg1"/>
                </a:solidFill>
                <a:latin typeface="Arial" pitchFamily="34" charset="0"/>
              </a:rPr>
              <a:t> and </a:t>
            </a:r>
            <a:r>
              <a:rPr lang="en-US" altLang="zh-CN" sz="2000" dirty="0">
                <a:solidFill>
                  <a:srgbClr val="00FFFF"/>
                </a:solidFill>
                <a:latin typeface="Arial" pitchFamily="34" charset="0"/>
              </a:rPr>
              <a:t>cloud computing</a:t>
            </a:r>
            <a:r>
              <a:rPr lang="en-US" altLang="zh-CN" sz="2000" dirty="0">
                <a:solidFill>
                  <a:schemeClr val="bg1"/>
                </a:solidFill>
                <a:latin typeface="Arial" pitchFamily="34" charset="0"/>
              </a:rPr>
              <a:t> applications   </a:t>
            </a:r>
          </a:p>
          <a:p>
            <a:pPr algn="l">
              <a:lnSpc>
                <a:spcPct val="90000"/>
              </a:lnSpc>
              <a:spcBef>
                <a:spcPct val="50000"/>
              </a:spcBef>
              <a:buFontTx/>
              <a:buChar char="•"/>
            </a:pPr>
            <a:r>
              <a:rPr lang="en-US" altLang="zh-CN" sz="2000" dirty="0">
                <a:solidFill>
                  <a:schemeClr val="bg1"/>
                </a:solidFill>
                <a:latin typeface="Arial" pitchFamily="34" charset="0"/>
              </a:rPr>
              <a:t>   Users specify a </a:t>
            </a:r>
            <a:r>
              <a:rPr lang="en-US" altLang="zh-CN" sz="2000" i="1" dirty="0">
                <a:solidFill>
                  <a:srgbClr val="00FFFF"/>
                </a:solidFill>
                <a:latin typeface="Arial" pitchFamily="34" charset="0"/>
              </a:rPr>
              <a:t>map function</a:t>
            </a:r>
            <a:r>
              <a:rPr lang="en-US" altLang="zh-CN" sz="2000" dirty="0">
                <a:solidFill>
                  <a:schemeClr val="bg1"/>
                </a:solidFill>
                <a:latin typeface="Arial" pitchFamily="34" charset="0"/>
              </a:rPr>
              <a:t> to generate intermediate </a:t>
            </a:r>
            <a:br>
              <a:rPr lang="en-US" altLang="zh-CN" sz="2000" dirty="0">
                <a:solidFill>
                  <a:schemeClr val="bg1"/>
                </a:solidFill>
                <a:latin typeface="Arial" pitchFamily="34" charset="0"/>
              </a:rPr>
            </a:br>
            <a:r>
              <a:rPr lang="en-US" altLang="zh-CN" sz="2000" dirty="0">
                <a:solidFill>
                  <a:schemeClr val="bg1"/>
                </a:solidFill>
                <a:latin typeface="Arial" pitchFamily="34" charset="0"/>
              </a:rPr>
              <a:t>     key/value pairs </a:t>
            </a:r>
          </a:p>
          <a:p>
            <a:pPr algn="l">
              <a:lnSpc>
                <a:spcPct val="90000"/>
              </a:lnSpc>
              <a:spcBef>
                <a:spcPct val="50000"/>
              </a:spcBef>
              <a:buFontTx/>
              <a:buChar char="•"/>
            </a:pPr>
            <a:r>
              <a:rPr lang="en-US" altLang="zh-CN" sz="2000" dirty="0">
                <a:solidFill>
                  <a:schemeClr val="bg1"/>
                </a:solidFill>
                <a:latin typeface="Arial" pitchFamily="34" charset="0"/>
              </a:rPr>
              <a:t>   Users use a </a:t>
            </a:r>
            <a:r>
              <a:rPr lang="en-US" altLang="zh-CN" sz="2000" i="1" dirty="0">
                <a:solidFill>
                  <a:srgbClr val="00FFFF"/>
                </a:solidFill>
                <a:latin typeface="Arial" pitchFamily="34" charset="0"/>
              </a:rPr>
              <a:t>reduce function</a:t>
            </a:r>
            <a:r>
              <a:rPr lang="en-US" altLang="zh-CN" sz="2000" dirty="0">
                <a:solidFill>
                  <a:schemeClr val="bg1"/>
                </a:solidFill>
                <a:latin typeface="Arial" pitchFamily="34" charset="0"/>
              </a:rPr>
              <a:t> to merge all intermediate values </a:t>
            </a:r>
            <a:br>
              <a:rPr lang="en-US" altLang="zh-CN" sz="2000" dirty="0">
                <a:solidFill>
                  <a:schemeClr val="bg1"/>
                </a:solidFill>
                <a:latin typeface="Arial" pitchFamily="34" charset="0"/>
              </a:rPr>
            </a:br>
            <a:r>
              <a:rPr lang="en-US" altLang="zh-CN" sz="2000" dirty="0">
                <a:solidFill>
                  <a:schemeClr val="bg1"/>
                </a:solidFill>
                <a:latin typeface="Arial" pitchFamily="34" charset="0"/>
              </a:rPr>
              <a:t>    with the same </a:t>
            </a:r>
            <a:r>
              <a:rPr lang="en-US" altLang="zh-CN" sz="2000" dirty="0" smtClean="0">
                <a:solidFill>
                  <a:schemeClr val="bg1"/>
                </a:solidFill>
                <a:latin typeface="Arial" pitchFamily="34" charset="0"/>
              </a:rPr>
              <a:t>key</a:t>
            </a:r>
            <a:endParaRPr lang="en-US" altLang="zh-CN" sz="2000" dirty="0">
              <a:solidFill>
                <a:schemeClr val="bg1"/>
              </a:solidFill>
              <a:latin typeface="Arial" pitchFamily="34" charset="0"/>
            </a:endParaRPr>
          </a:p>
        </p:txBody>
      </p:sp>
      <p:pic>
        <p:nvPicPr>
          <p:cNvPr id="1618948" name="Picture 4"/>
          <p:cNvPicPr>
            <a:picLocks noChangeAspect="1" noChangeArrowheads="1"/>
          </p:cNvPicPr>
          <p:nvPr/>
        </p:nvPicPr>
        <p:blipFill>
          <a:blip r:embed="rId2">
            <a:extLst>
              <a:ext uri="{28A0092B-C50C-407E-A947-70E740481C1C}">
                <a14:useLocalDpi xmlns:a14="http://schemas.microsoft.com/office/drawing/2010/main" val="0"/>
              </a:ext>
            </a:extLst>
          </a:blip>
          <a:srcRect l="3690" t="4242" r="2861" b="15729"/>
          <a:stretch>
            <a:fillRect/>
          </a:stretch>
        </p:blipFill>
        <p:spPr bwMode="auto">
          <a:xfrm>
            <a:off x="576263" y="3500438"/>
            <a:ext cx="8135937" cy="2914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207067800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7031" name="Text Box 7"/>
          <p:cNvSpPr txBox="1">
            <a:spLocks noChangeArrowheads="1"/>
          </p:cNvSpPr>
          <p:nvPr/>
        </p:nvSpPr>
        <p:spPr bwMode="auto">
          <a:xfrm>
            <a:off x="408590" y="728700"/>
            <a:ext cx="8627906" cy="138717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0000" tIns="46800" rIns="90000" bIns="46800">
            <a:spAutoFit/>
          </a:bodyPr>
          <a:lstStyle/>
          <a:p>
            <a:pPr algn="l">
              <a:spcBef>
                <a:spcPct val="50000"/>
              </a:spcBef>
            </a:pPr>
            <a:r>
              <a:rPr lang="en-US" sz="2800" dirty="0">
                <a:solidFill>
                  <a:srgbClr val="99FF33"/>
                </a:solidFill>
                <a:latin typeface="Arial" pitchFamily="34" charset="0"/>
              </a:rPr>
              <a:t>Dot Product Parallelization into </a:t>
            </a:r>
            <a:r>
              <a:rPr lang="en-US" sz="2800" dirty="0" smtClean="0">
                <a:solidFill>
                  <a:srgbClr val="99FF33"/>
                </a:solidFill>
                <a:latin typeface="Arial" pitchFamily="34" charset="0"/>
              </a:rPr>
              <a:t>blocks affects the reduce </a:t>
            </a:r>
            <a:r>
              <a:rPr lang="en-US" sz="2800" dirty="0">
                <a:solidFill>
                  <a:srgbClr val="99FF33"/>
                </a:solidFill>
                <a:latin typeface="Arial" pitchFamily="34" charset="0"/>
              </a:rPr>
              <a:t>speed and </a:t>
            </a:r>
            <a:r>
              <a:rPr lang="en-US" sz="2800" dirty="0" smtClean="0">
                <a:solidFill>
                  <a:srgbClr val="99FF33"/>
                </a:solidFill>
                <a:latin typeface="Arial" pitchFamily="34" charset="0"/>
              </a:rPr>
              <a:t>the efficiency </a:t>
            </a:r>
            <a:r>
              <a:rPr lang="en-US" sz="2800" dirty="0">
                <a:solidFill>
                  <a:srgbClr val="99FF33"/>
                </a:solidFill>
                <a:latin typeface="Arial" pitchFamily="34" charset="0"/>
              </a:rPr>
              <a:t>in the</a:t>
            </a:r>
            <a:br>
              <a:rPr lang="en-US" sz="2800" dirty="0">
                <a:solidFill>
                  <a:srgbClr val="99FF33"/>
                </a:solidFill>
                <a:latin typeface="Arial" pitchFamily="34" charset="0"/>
              </a:rPr>
            </a:br>
            <a:r>
              <a:rPr lang="en-US" sz="2800" dirty="0">
                <a:solidFill>
                  <a:srgbClr val="99FF33"/>
                </a:solidFill>
                <a:latin typeface="Arial" pitchFamily="34" charset="0"/>
              </a:rPr>
              <a:t>computation </a:t>
            </a:r>
            <a:r>
              <a:rPr lang="en-US" sz="2800" dirty="0" smtClean="0">
                <a:solidFill>
                  <a:srgbClr val="99FF33"/>
                </a:solidFill>
                <a:latin typeface="Arial" pitchFamily="34" charset="0"/>
              </a:rPr>
              <a:t>of </a:t>
            </a:r>
            <a:r>
              <a:rPr lang="en-US" sz="2800" dirty="0">
                <a:solidFill>
                  <a:srgbClr val="99FF33"/>
                </a:solidFill>
                <a:latin typeface="Arial" pitchFamily="34" charset="0"/>
              </a:rPr>
              <a:t>the </a:t>
            </a:r>
            <a:r>
              <a:rPr lang="en-US" sz="2800" dirty="0" smtClean="0">
                <a:solidFill>
                  <a:srgbClr val="99FF33"/>
                </a:solidFill>
                <a:latin typeface="Arial" pitchFamily="34" charset="0"/>
              </a:rPr>
              <a:t>entire </a:t>
            </a:r>
            <a:r>
              <a:rPr lang="en-US" sz="2800" dirty="0">
                <a:solidFill>
                  <a:srgbClr val="99FF33"/>
                </a:solidFill>
                <a:latin typeface="Arial" pitchFamily="34" charset="0"/>
              </a:rPr>
              <a:t>MapReduce process.</a:t>
            </a:r>
          </a:p>
        </p:txBody>
      </p:sp>
      <p:grpSp>
        <p:nvGrpSpPr>
          <p:cNvPr id="2" name="Group 1"/>
          <p:cNvGrpSpPr/>
          <p:nvPr/>
        </p:nvGrpSpPr>
        <p:grpSpPr>
          <a:xfrm>
            <a:off x="1943708" y="2600908"/>
            <a:ext cx="6012668" cy="3132348"/>
            <a:chOff x="4572000" y="4365625"/>
            <a:chExt cx="3852863" cy="2195513"/>
          </a:xfrm>
        </p:grpSpPr>
        <p:pic>
          <p:nvPicPr>
            <p:cNvPr id="1537030" name="Picture 6"/>
            <p:cNvPicPr>
              <a:picLocks noChangeAspect="1" noChangeArrowheads="1"/>
            </p:cNvPicPr>
            <p:nvPr/>
          </p:nvPicPr>
          <p:blipFill>
            <a:blip r:embed="rId3">
              <a:extLst>
                <a:ext uri="{28A0092B-C50C-407E-A947-70E740481C1C}">
                  <a14:useLocalDpi xmlns:a14="http://schemas.microsoft.com/office/drawing/2010/main" val="0"/>
                </a:ext>
              </a:extLst>
            </a:blip>
            <a:srcRect l="19559" r="30116" b="13527"/>
            <a:stretch>
              <a:fillRect/>
            </a:stretch>
          </p:blipFill>
          <p:spPr bwMode="auto">
            <a:xfrm>
              <a:off x="4572000" y="4365625"/>
              <a:ext cx="3852863" cy="21955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537032" name="Line 8"/>
            <p:cNvSpPr>
              <a:spLocks noChangeShapeType="1"/>
            </p:cNvSpPr>
            <p:nvPr/>
          </p:nvSpPr>
          <p:spPr bwMode="auto">
            <a:xfrm>
              <a:off x="5400675" y="4508500"/>
              <a:ext cx="0" cy="1944688"/>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p>
              <a:endParaRPr lang="en-US"/>
            </a:p>
          </p:txBody>
        </p:sp>
        <p:sp>
          <p:nvSpPr>
            <p:cNvPr id="1537033" name="Line 9"/>
            <p:cNvSpPr>
              <a:spLocks noChangeShapeType="1"/>
            </p:cNvSpPr>
            <p:nvPr/>
          </p:nvSpPr>
          <p:spPr bwMode="auto">
            <a:xfrm>
              <a:off x="6084888" y="4545013"/>
              <a:ext cx="0" cy="1944687"/>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p>
              <a:endParaRPr lang="en-US"/>
            </a:p>
          </p:txBody>
        </p:sp>
        <p:sp>
          <p:nvSpPr>
            <p:cNvPr id="1537034" name="Line 10"/>
            <p:cNvSpPr>
              <a:spLocks noChangeShapeType="1"/>
            </p:cNvSpPr>
            <p:nvPr/>
          </p:nvSpPr>
          <p:spPr bwMode="auto">
            <a:xfrm>
              <a:off x="7632700" y="4545013"/>
              <a:ext cx="0" cy="1944687"/>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p>
              <a:endParaRPr lang="en-US"/>
            </a:p>
          </p:txBody>
        </p:sp>
        <p:sp>
          <p:nvSpPr>
            <p:cNvPr id="1537035" name="Line 11"/>
            <p:cNvSpPr>
              <a:spLocks noChangeShapeType="1"/>
            </p:cNvSpPr>
            <p:nvPr/>
          </p:nvSpPr>
          <p:spPr bwMode="auto">
            <a:xfrm>
              <a:off x="6480175" y="4724400"/>
              <a:ext cx="647700" cy="0"/>
            </a:xfrm>
            <a:prstGeom prst="line">
              <a:avLst/>
            </a:prstGeom>
            <a:noFill/>
            <a:ln w="38100">
              <a:solidFill>
                <a:srgbClr val="000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p>
              <a:endParaRPr lang="en-US"/>
            </a:p>
          </p:txBody>
        </p:sp>
        <p:sp>
          <p:nvSpPr>
            <p:cNvPr id="1537036" name="Line 12"/>
            <p:cNvSpPr>
              <a:spLocks noChangeShapeType="1"/>
            </p:cNvSpPr>
            <p:nvPr/>
          </p:nvSpPr>
          <p:spPr bwMode="auto">
            <a:xfrm>
              <a:off x="6480175" y="5121275"/>
              <a:ext cx="647700" cy="0"/>
            </a:xfrm>
            <a:prstGeom prst="line">
              <a:avLst/>
            </a:prstGeom>
            <a:noFill/>
            <a:ln w="38100">
              <a:solidFill>
                <a:srgbClr val="000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p>
              <a:endParaRPr lang="en-US"/>
            </a:p>
          </p:txBody>
        </p:sp>
        <p:sp>
          <p:nvSpPr>
            <p:cNvPr id="1537037" name="Line 13"/>
            <p:cNvSpPr>
              <a:spLocks noChangeShapeType="1"/>
            </p:cNvSpPr>
            <p:nvPr/>
          </p:nvSpPr>
          <p:spPr bwMode="auto">
            <a:xfrm>
              <a:off x="6551613" y="5949950"/>
              <a:ext cx="647700" cy="0"/>
            </a:xfrm>
            <a:prstGeom prst="line">
              <a:avLst/>
            </a:prstGeom>
            <a:noFill/>
            <a:ln w="38100">
              <a:solidFill>
                <a:srgbClr val="000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p>
              <a:endParaRPr lang="en-US"/>
            </a:p>
          </p:txBody>
        </p:sp>
        <p:sp>
          <p:nvSpPr>
            <p:cNvPr id="1537038" name="Line 14"/>
            <p:cNvSpPr>
              <a:spLocks noChangeShapeType="1"/>
            </p:cNvSpPr>
            <p:nvPr/>
          </p:nvSpPr>
          <p:spPr bwMode="auto">
            <a:xfrm>
              <a:off x="6516688" y="5516563"/>
              <a:ext cx="647700" cy="0"/>
            </a:xfrm>
            <a:prstGeom prst="line">
              <a:avLst/>
            </a:prstGeom>
            <a:noFill/>
            <a:ln w="38100">
              <a:solidFill>
                <a:srgbClr val="000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p>
              <a:endParaRPr lang="en-US"/>
            </a:p>
          </p:txBody>
        </p:sp>
        <p:sp>
          <p:nvSpPr>
            <p:cNvPr id="1537039" name="Line 15"/>
            <p:cNvSpPr>
              <a:spLocks noChangeShapeType="1"/>
            </p:cNvSpPr>
            <p:nvPr/>
          </p:nvSpPr>
          <p:spPr bwMode="auto">
            <a:xfrm>
              <a:off x="6516688" y="6308725"/>
              <a:ext cx="647700" cy="0"/>
            </a:xfrm>
            <a:prstGeom prst="line">
              <a:avLst/>
            </a:prstGeom>
            <a:noFill/>
            <a:ln w="38100">
              <a:solidFill>
                <a:srgbClr val="000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p>
              <a:endParaRPr lang="en-US"/>
            </a:p>
          </p:txBody>
        </p:sp>
      </p:grpSp>
      <p:sp>
        <p:nvSpPr>
          <p:cNvPr id="1537040" name="Text Box 16"/>
          <p:cNvSpPr txBox="1">
            <a:spLocks noChangeArrowheads="1"/>
          </p:cNvSpPr>
          <p:nvPr/>
        </p:nvSpPr>
        <p:spPr bwMode="auto">
          <a:xfrm>
            <a:off x="412342" y="3840807"/>
            <a:ext cx="1260475" cy="83317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p>
            <a:pPr>
              <a:spcBef>
                <a:spcPct val="50000"/>
              </a:spcBef>
            </a:pPr>
            <a:r>
              <a:rPr lang="en-US" sz="2400" dirty="0">
                <a:solidFill>
                  <a:srgbClr val="FF66FF"/>
                </a:solidFill>
                <a:latin typeface="Arial" pitchFamily="34" charset="0"/>
              </a:rPr>
              <a:t>Matrix C</a:t>
            </a:r>
          </a:p>
        </p:txBody>
      </p:sp>
    </p:spTree>
    <p:extLst>
      <p:ext uri="{BB962C8B-B14F-4D97-AF65-F5344CB8AC3E}">
        <p14:creationId xmlns:p14="http://schemas.microsoft.com/office/powerpoint/2010/main" val="2977159440"/>
      </p:ext>
    </p:extLst>
  </p:cSld>
  <p:clrMapOvr>
    <a:masterClrMapping/>
  </p:clrMapOv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53410" name="Picture 2"/>
          <p:cNvPicPr>
            <a:picLocks noChangeAspect="1" noChangeArrowheads="1"/>
          </p:cNvPicPr>
          <p:nvPr/>
        </p:nvPicPr>
        <p:blipFill>
          <a:blip r:embed="rId3">
            <a:extLst>
              <a:ext uri="{28A0092B-C50C-407E-A947-70E740481C1C}">
                <a14:useLocalDpi xmlns:a14="http://schemas.microsoft.com/office/drawing/2010/main" val="0"/>
              </a:ext>
            </a:extLst>
          </a:blip>
          <a:srcRect r="41768" b="33249"/>
          <a:stretch>
            <a:fillRect/>
          </a:stretch>
        </p:blipFill>
        <p:spPr bwMode="auto">
          <a:xfrm>
            <a:off x="358775" y="512763"/>
            <a:ext cx="8497888" cy="5797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553411" name="Text Box 3"/>
          <p:cNvSpPr txBox="1">
            <a:spLocks noChangeArrowheads="1"/>
          </p:cNvSpPr>
          <p:nvPr/>
        </p:nvSpPr>
        <p:spPr bwMode="auto">
          <a:xfrm>
            <a:off x="4572000" y="4076700"/>
            <a:ext cx="3457575" cy="581025"/>
          </a:xfrm>
          <a:prstGeom prst="rect">
            <a:avLst/>
          </a:prstGeom>
          <a:solidFill>
            <a:srgbClr val="00FF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p>
            <a:pPr algn="l">
              <a:spcBef>
                <a:spcPct val="50000"/>
              </a:spcBef>
            </a:pPr>
            <a:r>
              <a:rPr lang="en-US">
                <a:latin typeface="Arial" pitchFamily="34" charset="0"/>
              </a:rPr>
              <a:t>NB = No. of blocks in each row </a:t>
            </a:r>
            <a:br>
              <a:rPr lang="en-US">
                <a:latin typeface="Arial" pitchFamily="34" charset="0"/>
              </a:rPr>
            </a:br>
            <a:r>
              <a:rPr lang="en-US">
                <a:latin typeface="Arial" pitchFamily="34" charset="0"/>
              </a:rPr>
              <a:t>(or in each transposed column)</a:t>
            </a:r>
          </a:p>
        </p:txBody>
      </p:sp>
    </p:spTree>
    <p:extLst>
      <p:ext uri="{BB962C8B-B14F-4D97-AF65-F5344CB8AC3E}">
        <p14:creationId xmlns:p14="http://schemas.microsoft.com/office/powerpoint/2010/main" val="3711192258"/>
      </p:ext>
    </p:extLst>
  </p:cSld>
  <p:clrMapOvr>
    <a:masterClrMapping/>
  </p:clrMapOv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55458" name="Picture 2"/>
          <p:cNvPicPr>
            <a:picLocks noChangeAspect="1" noChangeArrowheads="1"/>
          </p:cNvPicPr>
          <p:nvPr/>
        </p:nvPicPr>
        <p:blipFill>
          <a:blip r:embed="rId3">
            <a:extLst>
              <a:ext uri="{28A0092B-C50C-407E-A947-70E740481C1C}">
                <a14:useLocalDpi xmlns:a14="http://schemas.microsoft.com/office/drawing/2010/main" val="0"/>
              </a:ext>
            </a:extLst>
          </a:blip>
          <a:srcRect l="2365" t="66101" r="56419" b="1060"/>
          <a:stretch>
            <a:fillRect/>
          </a:stretch>
        </p:blipFill>
        <p:spPr bwMode="auto">
          <a:xfrm>
            <a:off x="287524" y="1196752"/>
            <a:ext cx="8640763" cy="46085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555460" name="Text Box 4"/>
          <p:cNvSpPr txBox="1">
            <a:spLocks noChangeArrowheads="1"/>
          </p:cNvSpPr>
          <p:nvPr/>
        </p:nvSpPr>
        <p:spPr bwMode="auto">
          <a:xfrm>
            <a:off x="5608158" y="1700808"/>
            <a:ext cx="3168650" cy="703263"/>
          </a:xfrm>
          <a:prstGeom prst="rect">
            <a:avLst/>
          </a:prstGeom>
          <a:solidFill>
            <a:srgbClr val="00FF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p>
            <a:pPr algn="l">
              <a:spcBef>
                <a:spcPct val="50000"/>
              </a:spcBef>
            </a:pPr>
            <a:r>
              <a:rPr lang="en-US" dirty="0" err="1">
                <a:latin typeface="Arial" pitchFamily="34" charset="0"/>
              </a:rPr>
              <a:t>ib</a:t>
            </a:r>
            <a:r>
              <a:rPr lang="en-US" dirty="0">
                <a:latin typeface="Arial" pitchFamily="34" charset="0"/>
              </a:rPr>
              <a:t>  = row index of each block</a:t>
            </a:r>
          </a:p>
          <a:p>
            <a:pPr algn="l">
              <a:spcBef>
                <a:spcPct val="50000"/>
              </a:spcBef>
            </a:pPr>
            <a:r>
              <a:rPr lang="en-US" dirty="0" err="1">
                <a:latin typeface="Arial" pitchFamily="34" charset="0"/>
              </a:rPr>
              <a:t>jb</a:t>
            </a:r>
            <a:r>
              <a:rPr lang="en-US" dirty="0">
                <a:latin typeface="Arial" pitchFamily="34" charset="0"/>
              </a:rPr>
              <a:t> = column index of the block</a:t>
            </a:r>
          </a:p>
        </p:txBody>
      </p:sp>
      <p:sp>
        <p:nvSpPr>
          <p:cNvPr id="1555462" name="Text Box 6"/>
          <p:cNvSpPr txBox="1">
            <a:spLocks noChangeArrowheads="1"/>
          </p:cNvSpPr>
          <p:nvPr/>
        </p:nvSpPr>
        <p:spPr bwMode="auto">
          <a:xfrm>
            <a:off x="5608158" y="5013176"/>
            <a:ext cx="2089150" cy="581025"/>
          </a:xfrm>
          <a:prstGeom prst="rect">
            <a:avLst/>
          </a:prstGeom>
          <a:solidFill>
            <a:srgbClr val="00FF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p>
            <a:pPr algn="l">
              <a:spcBef>
                <a:spcPct val="50000"/>
              </a:spcBef>
            </a:pPr>
            <a:r>
              <a:rPr lang="en-US">
                <a:latin typeface="Arial" pitchFamily="34" charset="0"/>
              </a:rPr>
              <a:t>NB = No. of blocks </a:t>
            </a:r>
            <a:br>
              <a:rPr lang="en-US">
                <a:latin typeface="Arial" pitchFamily="34" charset="0"/>
              </a:rPr>
            </a:br>
            <a:r>
              <a:rPr lang="en-US">
                <a:latin typeface="Arial" pitchFamily="34" charset="0"/>
              </a:rPr>
              <a:t>         in each row</a:t>
            </a:r>
          </a:p>
        </p:txBody>
      </p:sp>
    </p:spTree>
    <p:extLst>
      <p:ext uri="{BB962C8B-B14F-4D97-AF65-F5344CB8AC3E}">
        <p14:creationId xmlns:p14="http://schemas.microsoft.com/office/powerpoint/2010/main" val="1427305381"/>
      </p:ext>
    </p:extLst>
  </p:cSld>
  <p:clrMapOvr>
    <a:masterClrMapping/>
  </p:clrMapOv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5750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3508" y="3176972"/>
            <a:ext cx="8908666" cy="26642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4" name="Picture 3"/>
          <p:cNvPicPr>
            <a:picLocks noChangeAspect="1" noChangeArrowheads="1"/>
          </p:cNvPicPr>
          <p:nvPr/>
        </p:nvPicPr>
        <p:blipFill>
          <a:blip r:embed="rId4">
            <a:extLst>
              <a:ext uri="{28A0092B-C50C-407E-A947-70E740481C1C}">
                <a14:useLocalDpi xmlns:a14="http://schemas.microsoft.com/office/drawing/2010/main" val="0"/>
              </a:ext>
            </a:extLst>
          </a:blip>
          <a:srcRect l="8379" r="36507" b="30461"/>
          <a:stretch>
            <a:fillRect/>
          </a:stretch>
        </p:blipFill>
        <p:spPr bwMode="auto">
          <a:xfrm>
            <a:off x="276666" y="1196752"/>
            <a:ext cx="8642350" cy="1584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1883341681"/>
      </p:ext>
    </p:extLst>
  </p:cSld>
  <p:clrMapOvr>
    <a:masterClrMapping/>
  </p:clrMapOv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57506" name="Picture 2"/>
          <p:cNvPicPr>
            <a:picLocks noChangeAspect="1" noChangeArrowheads="1"/>
          </p:cNvPicPr>
          <p:nvPr/>
        </p:nvPicPr>
        <p:blipFill>
          <a:blip r:embed="rId3">
            <a:extLst>
              <a:ext uri="{28A0092B-C50C-407E-A947-70E740481C1C}">
                <a14:useLocalDpi xmlns:a14="http://schemas.microsoft.com/office/drawing/2010/main" val="0"/>
              </a:ext>
            </a:extLst>
          </a:blip>
          <a:srcRect t="20831"/>
          <a:stretch>
            <a:fillRect/>
          </a:stretch>
        </p:blipFill>
        <p:spPr bwMode="auto">
          <a:xfrm>
            <a:off x="215516" y="1232756"/>
            <a:ext cx="8784468" cy="455294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237265171"/>
      </p:ext>
    </p:extLst>
  </p:cSld>
  <p:clrMapOvr>
    <a:masterClrMapping/>
  </p:clrMapOv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59554" name="Picture 2"/>
          <p:cNvPicPr>
            <a:picLocks noChangeAspect="1" noChangeArrowheads="1"/>
          </p:cNvPicPr>
          <p:nvPr/>
        </p:nvPicPr>
        <p:blipFill>
          <a:blip r:embed="rId3">
            <a:extLst>
              <a:ext uri="{28A0092B-C50C-407E-A947-70E740481C1C}">
                <a14:useLocalDpi xmlns:a14="http://schemas.microsoft.com/office/drawing/2010/main" val="0"/>
              </a:ext>
            </a:extLst>
          </a:blip>
          <a:srcRect r="13815"/>
          <a:stretch>
            <a:fillRect/>
          </a:stretch>
        </p:blipFill>
        <p:spPr bwMode="auto">
          <a:xfrm>
            <a:off x="287338" y="333375"/>
            <a:ext cx="8461375" cy="6156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1031858469"/>
      </p:ext>
    </p:extLst>
  </p:cSld>
  <p:clrMapOvr>
    <a:masterClrMapping/>
  </p:clrMapOv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6160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4730" y="260648"/>
            <a:ext cx="7094537" cy="2635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3" name="Picture 3"/>
          <p:cNvPicPr>
            <a:picLocks noChangeAspect="1" noChangeArrowheads="1"/>
          </p:cNvPicPr>
          <p:nvPr/>
        </p:nvPicPr>
        <p:blipFill>
          <a:blip r:embed="rId4">
            <a:extLst>
              <a:ext uri="{28A0092B-C50C-407E-A947-70E740481C1C}">
                <a14:useLocalDpi xmlns:a14="http://schemas.microsoft.com/office/drawing/2010/main" val="0"/>
              </a:ext>
            </a:extLst>
          </a:blip>
          <a:srcRect b="3911"/>
          <a:stretch>
            <a:fillRect/>
          </a:stretch>
        </p:blipFill>
        <p:spPr bwMode="auto">
          <a:xfrm>
            <a:off x="503547" y="3093219"/>
            <a:ext cx="8136904" cy="34872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5" name="Text Box 4"/>
          <p:cNvSpPr txBox="1">
            <a:spLocks noChangeArrowheads="1"/>
          </p:cNvSpPr>
          <p:nvPr/>
        </p:nvSpPr>
        <p:spPr bwMode="auto">
          <a:xfrm>
            <a:off x="4050816" y="4668546"/>
            <a:ext cx="3529012" cy="336550"/>
          </a:xfrm>
          <a:prstGeom prst="rect">
            <a:avLst/>
          </a:prstGeom>
          <a:solidFill>
            <a:srgbClr val="00FF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p>
            <a:pPr algn="l">
              <a:spcBef>
                <a:spcPct val="50000"/>
              </a:spcBef>
            </a:pPr>
            <a:r>
              <a:rPr lang="en-US" dirty="0">
                <a:solidFill>
                  <a:srgbClr val="FF0066"/>
                </a:solidFill>
                <a:latin typeface="Arial" pitchFamily="34" charset="0"/>
              </a:rPr>
              <a:t>Multiply-and-Add (</a:t>
            </a:r>
            <a:r>
              <a:rPr lang="en-US" dirty="0">
                <a:solidFill>
                  <a:schemeClr val="tx1"/>
                </a:solidFill>
                <a:latin typeface="Arial" pitchFamily="34" charset="0"/>
              </a:rPr>
              <a:t>dot product)</a:t>
            </a:r>
          </a:p>
        </p:txBody>
      </p:sp>
    </p:spTree>
    <p:extLst>
      <p:ext uri="{BB962C8B-B14F-4D97-AF65-F5344CB8AC3E}">
        <p14:creationId xmlns:p14="http://schemas.microsoft.com/office/powerpoint/2010/main" val="1285656324"/>
      </p:ext>
    </p:extLst>
  </p:cSld>
  <p:clrMapOvr>
    <a:masterClrMapping/>
  </p:clrMapOv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636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412" y="440668"/>
            <a:ext cx="8893175" cy="42481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563651" name="Text Box 3"/>
          <p:cNvSpPr txBox="1">
            <a:spLocks noChangeArrowheads="1"/>
          </p:cNvSpPr>
          <p:nvPr/>
        </p:nvSpPr>
        <p:spPr bwMode="auto">
          <a:xfrm>
            <a:off x="5148263" y="2384425"/>
            <a:ext cx="3276600" cy="825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p>
            <a:pPr>
              <a:spcBef>
                <a:spcPct val="50000"/>
              </a:spcBef>
            </a:pPr>
            <a:r>
              <a:rPr lang="en-US">
                <a:latin typeface="Arial" pitchFamily="34" charset="0"/>
              </a:rPr>
              <a:t>A submatrix (128x128) for </a:t>
            </a:r>
            <a:br>
              <a:rPr lang="en-US">
                <a:latin typeface="Arial" pitchFamily="34" charset="0"/>
              </a:rPr>
            </a:br>
            <a:r>
              <a:rPr lang="en-US">
                <a:latin typeface="Arial" pitchFamily="34" charset="0"/>
              </a:rPr>
              <a:t>each of 64 = 8x8 blocks, if the block size is 128 elements</a:t>
            </a:r>
          </a:p>
        </p:txBody>
      </p:sp>
      <p:pic>
        <p:nvPicPr>
          <p:cNvPr id="156365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5049838"/>
            <a:ext cx="9144000" cy="863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1393662635"/>
      </p:ext>
    </p:extLst>
  </p:cSld>
  <p:clrMapOvr>
    <a:masterClrMapping/>
  </p:clrMapOv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213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5516" y="368660"/>
            <a:ext cx="8748713" cy="6083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810460563"/>
      </p:ext>
    </p:extLst>
  </p:cSld>
  <p:clrMapOvr>
    <a:masterClrMapping/>
  </p:clrMapOv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2499" name="Text Box 3"/>
          <p:cNvSpPr txBox="1">
            <a:spLocks noChangeArrowheads="1"/>
          </p:cNvSpPr>
          <p:nvPr/>
        </p:nvSpPr>
        <p:spPr bwMode="auto">
          <a:xfrm>
            <a:off x="0" y="4689475"/>
            <a:ext cx="161925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p>
            <a:pPr>
              <a:spcBef>
                <a:spcPct val="50000"/>
              </a:spcBef>
            </a:pPr>
            <a:endParaRPr lang="en-US">
              <a:latin typeface="Arial" pitchFamily="34" charset="0"/>
            </a:endParaRP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4" y="908720"/>
            <a:ext cx="8919833" cy="52205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73109947"/>
      </p:ext>
    </p:extLst>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0162" name="Rectangle 3"/>
          <p:cNvSpPr>
            <a:spLocks noGrp="1" noChangeArrowheads="1"/>
          </p:cNvSpPr>
          <p:nvPr>
            <p:ph type="body" idx="4294967295"/>
          </p:nvPr>
        </p:nvSpPr>
        <p:spPr bwMode="auto">
          <a:xfrm>
            <a:off x="143508" y="188640"/>
            <a:ext cx="8820472" cy="5883275"/>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pPr algn="ctr">
              <a:lnSpc>
                <a:spcPct val="180000"/>
              </a:lnSpc>
              <a:buFontTx/>
              <a:buNone/>
            </a:pPr>
            <a:r>
              <a:rPr lang="en-US" sz="3600" b="1" dirty="0">
                <a:solidFill>
                  <a:srgbClr val="FFFF00"/>
                </a:solidFill>
              </a:rPr>
              <a:t>Batch </a:t>
            </a:r>
            <a:r>
              <a:rPr lang="en-US" sz="3600" b="1" dirty="0" smtClean="0">
                <a:solidFill>
                  <a:srgbClr val="FFFF00"/>
                </a:solidFill>
              </a:rPr>
              <a:t>Processing </a:t>
            </a:r>
            <a:r>
              <a:rPr lang="en-US" sz="3600" b="1" dirty="0" smtClean="0">
                <a:solidFill>
                  <a:srgbClr val="FFFF00"/>
                </a:solidFill>
              </a:rPr>
              <a:t>MapReduce</a:t>
            </a:r>
            <a:endParaRPr lang="en-US" sz="3600" b="1" dirty="0">
              <a:solidFill>
                <a:srgbClr val="FFFF00"/>
              </a:solidFill>
            </a:endParaRPr>
          </a:p>
          <a:p>
            <a:pPr lvl="1">
              <a:spcBef>
                <a:spcPts val="0"/>
              </a:spcBef>
              <a:spcAft>
                <a:spcPts val="1200"/>
              </a:spcAft>
              <a:buFontTx/>
              <a:buNone/>
            </a:pPr>
            <a:r>
              <a:rPr lang="en-US" sz="3600" b="1" dirty="0" smtClean="0">
                <a:solidFill>
                  <a:schemeClr val="bg1"/>
                </a:solidFill>
              </a:rPr>
              <a:t>Map:</a:t>
            </a:r>
            <a:r>
              <a:rPr lang="en-US" b="1" dirty="0">
                <a:solidFill>
                  <a:schemeClr val="bg1"/>
                </a:solidFill>
              </a:rPr>
              <a:t> </a:t>
            </a:r>
            <a:r>
              <a:rPr lang="en-US" b="1" dirty="0" smtClean="0">
                <a:solidFill>
                  <a:schemeClr val="bg1"/>
                </a:solidFill>
              </a:rPr>
              <a:t>applies </a:t>
            </a:r>
            <a:r>
              <a:rPr lang="en-US" b="1" dirty="0">
                <a:solidFill>
                  <a:schemeClr val="bg1"/>
                </a:solidFill>
              </a:rPr>
              <a:t>a programmer-supplied </a:t>
            </a:r>
            <a:r>
              <a:rPr lang="en-US" b="1" dirty="0" smtClean="0">
                <a:solidFill>
                  <a:schemeClr val="bg1"/>
                </a:solidFill>
              </a:rPr>
              <a:t/>
            </a:r>
            <a:br>
              <a:rPr lang="en-US" b="1" dirty="0" smtClean="0">
                <a:solidFill>
                  <a:schemeClr val="bg1"/>
                </a:solidFill>
              </a:rPr>
            </a:br>
            <a:r>
              <a:rPr lang="en-US" b="1" dirty="0" smtClean="0">
                <a:solidFill>
                  <a:srgbClr val="00FFCC"/>
                </a:solidFill>
              </a:rPr>
              <a:t>map function </a:t>
            </a:r>
            <a:r>
              <a:rPr lang="en-US" b="1" dirty="0">
                <a:solidFill>
                  <a:schemeClr val="bg1"/>
                </a:solidFill>
              </a:rPr>
              <a:t>to each </a:t>
            </a:r>
            <a:r>
              <a:rPr lang="en-US" b="1" dirty="0" smtClean="0">
                <a:solidFill>
                  <a:schemeClr val="bg1"/>
                </a:solidFill>
              </a:rPr>
              <a:t>input data split (block)</a:t>
            </a:r>
            <a:endParaRPr lang="en-US" b="1" dirty="0">
              <a:solidFill>
                <a:schemeClr val="bg1"/>
              </a:solidFill>
            </a:endParaRPr>
          </a:p>
          <a:p>
            <a:pPr lvl="2">
              <a:spcBef>
                <a:spcPts val="0"/>
              </a:spcBef>
              <a:spcAft>
                <a:spcPts val="1200"/>
              </a:spcAft>
            </a:pPr>
            <a:r>
              <a:rPr lang="en-US" b="1" dirty="0">
                <a:solidFill>
                  <a:schemeClr val="bg1"/>
                </a:solidFill>
              </a:rPr>
              <a:t>Runs on thousands of computers</a:t>
            </a:r>
          </a:p>
          <a:p>
            <a:pPr lvl="2">
              <a:spcBef>
                <a:spcPts val="0"/>
              </a:spcBef>
              <a:spcAft>
                <a:spcPts val="1200"/>
              </a:spcAft>
            </a:pPr>
            <a:r>
              <a:rPr lang="en-US" b="1" dirty="0">
                <a:solidFill>
                  <a:schemeClr val="bg1"/>
                </a:solidFill>
              </a:rPr>
              <a:t>Provides new set of key-value pairs </a:t>
            </a:r>
            <a:r>
              <a:rPr lang="en-US" b="1" dirty="0" smtClean="0">
                <a:solidFill>
                  <a:schemeClr val="bg1"/>
                </a:solidFill>
              </a:rPr>
              <a:t/>
            </a:r>
            <a:br>
              <a:rPr lang="en-US" b="1" dirty="0" smtClean="0">
                <a:solidFill>
                  <a:schemeClr val="bg1"/>
                </a:solidFill>
              </a:rPr>
            </a:br>
            <a:r>
              <a:rPr lang="en-US" b="1" dirty="0" smtClean="0">
                <a:solidFill>
                  <a:schemeClr val="bg1"/>
                </a:solidFill>
              </a:rPr>
              <a:t>as </a:t>
            </a:r>
            <a:r>
              <a:rPr lang="en-US" b="1" dirty="0">
                <a:solidFill>
                  <a:schemeClr val="bg1"/>
                </a:solidFill>
              </a:rPr>
              <a:t>intermediate values</a:t>
            </a:r>
          </a:p>
          <a:p>
            <a:pPr lvl="1">
              <a:spcBef>
                <a:spcPts val="0"/>
              </a:spcBef>
              <a:spcAft>
                <a:spcPts val="1200"/>
              </a:spcAft>
              <a:buFontTx/>
              <a:buNone/>
            </a:pPr>
            <a:r>
              <a:rPr lang="en-US" sz="3600" b="1" dirty="0" smtClean="0">
                <a:solidFill>
                  <a:schemeClr val="bg1"/>
                </a:solidFill>
              </a:rPr>
              <a:t>Reduce</a:t>
            </a:r>
            <a:r>
              <a:rPr lang="en-US" sz="3600" b="1" dirty="0" smtClean="0">
                <a:solidFill>
                  <a:schemeClr val="bg1"/>
                </a:solidFill>
              </a:rPr>
              <a:t>:</a:t>
            </a:r>
            <a:r>
              <a:rPr lang="en-US" b="1" dirty="0">
                <a:solidFill>
                  <a:schemeClr val="bg1"/>
                </a:solidFill>
              </a:rPr>
              <a:t> </a:t>
            </a:r>
            <a:r>
              <a:rPr lang="en-US" b="1" dirty="0" smtClean="0">
                <a:solidFill>
                  <a:schemeClr val="bg1"/>
                </a:solidFill>
              </a:rPr>
              <a:t>collapses </a:t>
            </a:r>
            <a:r>
              <a:rPr lang="en-US" b="1" dirty="0">
                <a:solidFill>
                  <a:schemeClr val="bg1"/>
                </a:solidFill>
              </a:rPr>
              <a:t>values using another programmer-supplied </a:t>
            </a:r>
            <a:r>
              <a:rPr lang="en-US" b="1" dirty="0" smtClean="0">
                <a:solidFill>
                  <a:schemeClr val="bg1"/>
                </a:solidFill>
              </a:rPr>
              <a:t>function, called </a:t>
            </a:r>
            <a:r>
              <a:rPr lang="en-US" b="1" dirty="0" smtClean="0">
                <a:solidFill>
                  <a:srgbClr val="00FFCC"/>
                </a:solidFill>
              </a:rPr>
              <a:t>reduction, such as Max., Min, Average, </a:t>
            </a:r>
            <a:br>
              <a:rPr lang="en-US" b="1" dirty="0" smtClean="0">
                <a:solidFill>
                  <a:srgbClr val="00FFCC"/>
                </a:solidFill>
              </a:rPr>
            </a:br>
            <a:r>
              <a:rPr lang="en-US" b="1" dirty="0" smtClean="0">
                <a:solidFill>
                  <a:srgbClr val="00FFCC"/>
                </a:solidFill>
              </a:rPr>
              <a:t>dot product of two vectors, ……. </a:t>
            </a:r>
            <a:endParaRPr lang="en-US" b="1" dirty="0">
              <a:solidFill>
                <a:srgbClr val="00FFCC"/>
              </a:solidFill>
            </a:endParaRPr>
          </a:p>
        </p:txBody>
      </p:sp>
    </p:spTree>
    <p:extLst>
      <p:ext uri="{BB962C8B-B14F-4D97-AF65-F5344CB8AC3E}">
        <p14:creationId xmlns:p14="http://schemas.microsoft.com/office/powerpoint/2010/main" val="4105483965"/>
      </p:ext>
    </p:extLst>
  </p:cSld>
  <p:clrMapOvr>
    <a:masterClrMapping/>
  </p:clrMapOv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4546" name="Rectangle 2"/>
          <p:cNvSpPr>
            <a:spLocks noGrp="1" noChangeArrowheads="1"/>
          </p:cNvSpPr>
          <p:nvPr>
            <p:ph type="ctrTitle"/>
          </p:nvPr>
        </p:nvSpPr>
        <p:spPr bwMode="auto">
          <a:xfrm>
            <a:off x="287524" y="512676"/>
            <a:ext cx="8964612" cy="1376363"/>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lgn="l">
              <a:lnSpc>
                <a:spcPct val="80000"/>
              </a:lnSpc>
            </a:pPr>
            <a:r>
              <a:rPr lang="en-US" altLang="zh-CN" sz="4800" b="1" dirty="0" smtClean="0">
                <a:solidFill>
                  <a:srgbClr val="FFFF00"/>
                </a:solidFill>
                <a:ea typeface="宋体" pitchFamily="2" charset="-122"/>
              </a:rPr>
              <a:t>Hadoop:</a:t>
            </a:r>
            <a:r>
              <a:rPr lang="en-US" altLang="zh-CN" sz="4000" b="1" dirty="0" smtClean="0">
                <a:solidFill>
                  <a:srgbClr val="FFFF00"/>
                </a:solidFill>
                <a:ea typeface="宋体" pitchFamily="2" charset="-122"/>
              </a:rPr>
              <a:t> </a:t>
            </a:r>
            <a:r>
              <a:rPr lang="en-US" altLang="zh-CN" sz="2800" b="1" dirty="0">
                <a:solidFill>
                  <a:srgbClr val="00FFCC"/>
                </a:solidFill>
                <a:ea typeface="宋体" pitchFamily="2" charset="-122"/>
              </a:rPr>
              <a:t>A</a:t>
            </a:r>
            <a:r>
              <a:rPr lang="en-US" altLang="zh-CN" sz="4800" b="1" dirty="0">
                <a:solidFill>
                  <a:srgbClr val="00FFCC"/>
                </a:solidFill>
                <a:ea typeface="宋体" pitchFamily="2" charset="-122"/>
              </a:rPr>
              <a:t> </a:t>
            </a:r>
            <a:r>
              <a:rPr lang="en-US" altLang="zh-CN" sz="2800" b="1" dirty="0">
                <a:solidFill>
                  <a:srgbClr val="00FFCC"/>
                </a:solidFill>
                <a:ea typeface="宋体" pitchFamily="2" charset="-122"/>
              </a:rPr>
              <a:t>software platform originally developed by </a:t>
            </a:r>
            <a:r>
              <a:rPr lang="en-US" altLang="zh-CN" sz="2800" b="1" dirty="0" smtClean="0">
                <a:solidFill>
                  <a:srgbClr val="00FFCC"/>
                </a:solidFill>
                <a:ea typeface="宋体" pitchFamily="2" charset="-122"/>
              </a:rPr>
              <a:t>a Yahoo! </a:t>
            </a:r>
            <a:r>
              <a:rPr lang="en-US" altLang="zh-CN" sz="2800" b="1" dirty="0">
                <a:solidFill>
                  <a:srgbClr val="00FFCC"/>
                </a:solidFill>
                <a:ea typeface="宋体" pitchFamily="2" charset="-122"/>
              </a:rPr>
              <a:t>g</a:t>
            </a:r>
            <a:r>
              <a:rPr lang="en-US" altLang="zh-CN" sz="2800" b="1" dirty="0" smtClean="0">
                <a:solidFill>
                  <a:srgbClr val="00FFCC"/>
                </a:solidFill>
                <a:ea typeface="宋体" pitchFamily="2" charset="-122"/>
              </a:rPr>
              <a:t>roup </a:t>
            </a:r>
            <a:r>
              <a:rPr lang="en-US" altLang="zh-CN" sz="2800" b="1" dirty="0" smtClean="0">
                <a:solidFill>
                  <a:srgbClr val="00FFCC"/>
                </a:solidFill>
                <a:ea typeface="宋体" pitchFamily="2" charset="-122"/>
              </a:rPr>
              <a:t>to </a:t>
            </a:r>
            <a:r>
              <a:rPr lang="en-US" altLang="zh-CN" sz="2800" b="1" dirty="0">
                <a:solidFill>
                  <a:srgbClr val="00FFCC"/>
                </a:solidFill>
                <a:ea typeface="宋体" pitchFamily="2" charset="-122"/>
              </a:rPr>
              <a:t>enable users write and run applications over </a:t>
            </a:r>
            <a:r>
              <a:rPr lang="en-US" altLang="zh-CN" sz="2800" b="1" dirty="0" smtClean="0">
                <a:solidFill>
                  <a:srgbClr val="00FFCC"/>
                </a:solidFill>
                <a:ea typeface="宋体" pitchFamily="2" charset="-122"/>
              </a:rPr>
              <a:t>distributed </a:t>
            </a:r>
            <a:r>
              <a:rPr lang="en-US" altLang="zh-CN" sz="2800" b="1" dirty="0" smtClean="0">
                <a:solidFill>
                  <a:srgbClr val="00FFCC"/>
                </a:solidFill>
                <a:ea typeface="宋体" pitchFamily="2" charset="-122"/>
              </a:rPr>
              <a:t>data</a:t>
            </a:r>
            <a:endParaRPr lang="en-US" altLang="zh-CN" sz="4000" b="1" dirty="0">
              <a:solidFill>
                <a:srgbClr val="00FFCC"/>
              </a:solidFill>
              <a:ea typeface="宋体" pitchFamily="2" charset="-122"/>
            </a:endParaRPr>
          </a:p>
        </p:txBody>
      </p:sp>
      <p:sp>
        <p:nvSpPr>
          <p:cNvPr id="1644547" name="Text Box 3"/>
          <p:cNvSpPr txBox="1">
            <a:spLocks noChangeArrowheads="1"/>
          </p:cNvSpPr>
          <p:nvPr/>
        </p:nvSpPr>
        <p:spPr bwMode="auto">
          <a:xfrm>
            <a:off x="276781" y="2168860"/>
            <a:ext cx="8605837" cy="382476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p>
            <a:pPr algn="l">
              <a:spcBef>
                <a:spcPct val="50000"/>
              </a:spcBef>
              <a:buClr>
                <a:srgbClr val="FFFF00"/>
              </a:buClr>
              <a:buSzPct val="145000"/>
              <a:buFont typeface="Wingdings" pitchFamily="2" charset="2"/>
              <a:buChar char="§"/>
            </a:pPr>
            <a:r>
              <a:rPr lang="en-US" altLang="zh-CN" sz="2400" dirty="0" smtClean="0">
                <a:solidFill>
                  <a:srgbClr val="00FFFF"/>
                </a:solidFill>
              </a:rPr>
              <a:t> Scalable</a:t>
            </a:r>
            <a:r>
              <a:rPr lang="en-US" altLang="zh-CN" sz="2400" dirty="0">
                <a:solidFill>
                  <a:srgbClr val="00FFFF"/>
                </a:solidFill>
              </a:rPr>
              <a:t>: </a:t>
            </a:r>
            <a:r>
              <a:rPr lang="en-US" altLang="zh-CN" sz="2400" dirty="0">
                <a:solidFill>
                  <a:schemeClr val="bg1"/>
                </a:solidFill>
              </a:rPr>
              <a:t>can easily scale to store and </a:t>
            </a:r>
            <a:r>
              <a:rPr lang="en-US" altLang="zh-CN" sz="2400" dirty="0" smtClean="0">
                <a:solidFill>
                  <a:schemeClr val="bg1"/>
                </a:solidFill>
              </a:rPr>
              <a:t>process petabytes </a:t>
            </a:r>
            <a:r>
              <a:rPr lang="en-US" altLang="zh-CN" sz="2400" dirty="0">
                <a:solidFill>
                  <a:schemeClr val="bg1"/>
                </a:solidFill>
              </a:rPr>
              <a:t>of data in the Web </a:t>
            </a:r>
            <a:r>
              <a:rPr lang="en-US" altLang="zh-CN" sz="2400" dirty="0" smtClean="0">
                <a:solidFill>
                  <a:schemeClr val="bg1"/>
                </a:solidFill>
              </a:rPr>
              <a:t>space</a:t>
            </a:r>
            <a:endParaRPr lang="en-US" altLang="zh-CN" sz="2400" dirty="0" smtClean="0">
              <a:solidFill>
                <a:srgbClr val="00FFFF"/>
              </a:solidFill>
            </a:endParaRPr>
          </a:p>
          <a:p>
            <a:pPr algn="l">
              <a:spcBef>
                <a:spcPct val="50000"/>
              </a:spcBef>
              <a:buClr>
                <a:srgbClr val="FFFF00"/>
              </a:buClr>
              <a:buSzPct val="145000"/>
              <a:buFont typeface="Wingdings" pitchFamily="2" charset="2"/>
              <a:buChar char="§"/>
            </a:pPr>
            <a:r>
              <a:rPr lang="en-US" altLang="zh-CN" sz="2400" dirty="0" smtClean="0">
                <a:solidFill>
                  <a:srgbClr val="00FFFF"/>
                </a:solidFill>
              </a:rPr>
              <a:t> Economical: </a:t>
            </a:r>
            <a:r>
              <a:rPr kumimoji="0" lang="en-US" altLang="zh-CN" sz="2400" dirty="0">
                <a:solidFill>
                  <a:schemeClr val="bg1"/>
                </a:solidFill>
              </a:rPr>
              <a:t>An open-source MapReduce minimizes the </a:t>
            </a:r>
            <a:r>
              <a:rPr kumimoji="0" lang="en-US" altLang="zh-CN" sz="2400" dirty="0" smtClean="0">
                <a:solidFill>
                  <a:schemeClr val="bg1"/>
                </a:solidFill>
              </a:rPr>
              <a:t> </a:t>
            </a:r>
            <a:r>
              <a:rPr kumimoji="0" lang="en-US" altLang="zh-CN" sz="2400" dirty="0">
                <a:solidFill>
                  <a:schemeClr val="bg1"/>
                </a:solidFill>
              </a:rPr>
              <a:t>overheads in task  spawning and massive data </a:t>
            </a:r>
            <a:r>
              <a:rPr kumimoji="0" lang="en-US" altLang="zh-CN" sz="2400" dirty="0" smtClean="0">
                <a:solidFill>
                  <a:schemeClr val="bg1"/>
                </a:solidFill>
              </a:rPr>
              <a:t/>
            </a:r>
            <a:br>
              <a:rPr kumimoji="0" lang="en-US" altLang="zh-CN" sz="2400" dirty="0" smtClean="0">
                <a:solidFill>
                  <a:schemeClr val="bg1"/>
                </a:solidFill>
              </a:rPr>
            </a:br>
            <a:r>
              <a:rPr kumimoji="0" lang="en-US" altLang="zh-CN" sz="2400" dirty="0" smtClean="0">
                <a:solidFill>
                  <a:schemeClr val="bg1"/>
                </a:solidFill>
              </a:rPr>
              <a:t>communication</a:t>
            </a:r>
            <a:endParaRPr lang="en-US" altLang="zh-CN" sz="2400" dirty="0">
              <a:solidFill>
                <a:schemeClr val="bg1"/>
              </a:solidFill>
            </a:endParaRPr>
          </a:p>
          <a:p>
            <a:pPr algn="l">
              <a:lnSpc>
                <a:spcPct val="90000"/>
              </a:lnSpc>
              <a:spcBef>
                <a:spcPct val="50000"/>
              </a:spcBef>
              <a:buClr>
                <a:srgbClr val="FFFF00"/>
              </a:buClr>
              <a:buFont typeface="Wingdings" pitchFamily="2" charset="2"/>
              <a:buChar char="n"/>
            </a:pPr>
            <a:r>
              <a:rPr lang="en-US" altLang="zh-CN" sz="2400" dirty="0">
                <a:solidFill>
                  <a:srgbClr val="00FFFF"/>
                </a:solidFill>
              </a:rPr>
              <a:t>  Efficient: </a:t>
            </a:r>
            <a:r>
              <a:rPr lang="en-US" altLang="zh-CN" sz="2400" dirty="0">
                <a:solidFill>
                  <a:schemeClr val="bg1"/>
                </a:solidFill>
              </a:rPr>
              <a:t>Processing data with high-degree of parallelism </a:t>
            </a:r>
            <a:br>
              <a:rPr lang="en-US" altLang="zh-CN" sz="2400" dirty="0">
                <a:solidFill>
                  <a:schemeClr val="bg1"/>
                </a:solidFill>
              </a:rPr>
            </a:br>
            <a:r>
              <a:rPr lang="en-US" altLang="zh-CN" sz="2400" dirty="0" smtClean="0">
                <a:solidFill>
                  <a:schemeClr val="bg1"/>
                </a:solidFill>
              </a:rPr>
              <a:t>across </a:t>
            </a:r>
            <a:r>
              <a:rPr lang="en-US" altLang="zh-CN" sz="2400" dirty="0">
                <a:solidFill>
                  <a:schemeClr val="bg1"/>
                </a:solidFill>
              </a:rPr>
              <a:t>a large number of commodity nodes</a:t>
            </a:r>
          </a:p>
          <a:p>
            <a:pPr algn="l">
              <a:lnSpc>
                <a:spcPct val="90000"/>
              </a:lnSpc>
              <a:spcBef>
                <a:spcPct val="50000"/>
              </a:spcBef>
              <a:buClr>
                <a:srgbClr val="FFFF00"/>
              </a:buClr>
              <a:buFont typeface="Wingdings" pitchFamily="2" charset="2"/>
              <a:buChar char="n"/>
            </a:pPr>
            <a:r>
              <a:rPr lang="en-US" altLang="zh-CN" sz="2400" dirty="0">
                <a:solidFill>
                  <a:srgbClr val="00FFFF"/>
                </a:solidFill>
              </a:rPr>
              <a:t> </a:t>
            </a:r>
            <a:r>
              <a:rPr lang="en-US" altLang="zh-CN" sz="2400" dirty="0" smtClean="0">
                <a:solidFill>
                  <a:srgbClr val="00FFFF"/>
                </a:solidFill>
              </a:rPr>
              <a:t>Reliable:  </a:t>
            </a:r>
            <a:r>
              <a:rPr lang="en-US" altLang="zh-CN" sz="2400" dirty="0">
                <a:solidFill>
                  <a:schemeClr val="bg1"/>
                </a:solidFill>
              </a:rPr>
              <a:t>Automatically maintains multiple copies of  data </a:t>
            </a:r>
            <a:r>
              <a:rPr lang="en-US" altLang="zh-CN" sz="2400" dirty="0" smtClean="0">
                <a:solidFill>
                  <a:schemeClr val="bg1"/>
                </a:solidFill>
              </a:rPr>
              <a:t/>
            </a:r>
            <a:br>
              <a:rPr lang="en-US" altLang="zh-CN" sz="2400" dirty="0" smtClean="0">
                <a:solidFill>
                  <a:schemeClr val="bg1"/>
                </a:solidFill>
              </a:rPr>
            </a:br>
            <a:r>
              <a:rPr lang="en-US" altLang="zh-CN" sz="2400" dirty="0" smtClean="0">
                <a:solidFill>
                  <a:schemeClr val="bg1"/>
                </a:solidFill>
              </a:rPr>
              <a:t>to  </a:t>
            </a:r>
            <a:r>
              <a:rPr lang="en-US" altLang="zh-CN" sz="2400" dirty="0">
                <a:solidFill>
                  <a:schemeClr val="bg1"/>
                </a:solidFill>
              </a:rPr>
              <a:t>facilitate redeployment of computing tasks on failures</a:t>
            </a:r>
          </a:p>
        </p:txBody>
      </p:sp>
    </p:spTree>
    <p:extLst>
      <p:ext uri="{BB962C8B-B14F-4D97-AF65-F5344CB8AC3E}">
        <p14:creationId xmlns:p14="http://schemas.microsoft.com/office/powerpoint/2010/main" val="378704097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2499" name="Text Box 3"/>
          <p:cNvSpPr txBox="1">
            <a:spLocks noChangeArrowheads="1"/>
          </p:cNvSpPr>
          <p:nvPr/>
        </p:nvSpPr>
        <p:spPr bwMode="auto">
          <a:xfrm>
            <a:off x="0" y="4689475"/>
            <a:ext cx="161925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p>
            <a:pPr>
              <a:spcBef>
                <a:spcPct val="50000"/>
              </a:spcBef>
            </a:pPr>
            <a:endParaRPr lang="en-US">
              <a:latin typeface="Arial" pitchFamily="34" charset="0"/>
            </a:endParaRP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512" y="1376772"/>
            <a:ext cx="8784976" cy="38524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92750264"/>
      </p:ext>
    </p:extLst>
  </p:cSld>
  <p:clrMapOvr>
    <a:masterClrMapping/>
  </p:clrMapOv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39552" y="332656"/>
            <a:ext cx="8106193" cy="954107"/>
          </a:xfrm>
          <a:prstGeom prst="rect">
            <a:avLst/>
          </a:prstGeom>
          <a:noFill/>
        </p:spPr>
        <p:txBody>
          <a:bodyPr wrap="none" rtlCol="0">
            <a:spAutoFit/>
          </a:bodyPr>
          <a:lstStyle/>
          <a:p>
            <a:r>
              <a:rPr lang="en-US" sz="2800" dirty="0" smtClean="0">
                <a:solidFill>
                  <a:srgbClr val="FFFF00"/>
                </a:solidFill>
                <a:latin typeface="+mj-lt"/>
              </a:rPr>
              <a:t>High-Level Hadoop Master-Slave Architecture:</a:t>
            </a:r>
            <a:br>
              <a:rPr lang="en-US" sz="2800" dirty="0" smtClean="0">
                <a:solidFill>
                  <a:srgbClr val="FFFF00"/>
                </a:solidFill>
                <a:latin typeface="+mj-lt"/>
              </a:rPr>
            </a:br>
            <a:r>
              <a:rPr lang="en-US" sz="2800" dirty="0" smtClean="0">
                <a:solidFill>
                  <a:srgbClr val="FFFF00"/>
                </a:solidFill>
                <a:latin typeface="+mj-lt"/>
              </a:rPr>
              <a:t>The Yarn Scheduler, MapReduce and </a:t>
            </a:r>
            <a:r>
              <a:rPr lang="en-US" sz="2800" dirty="0" err="1" smtClean="0">
                <a:solidFill>
                  <a:srgbClr val="FFFF00"/>
                </a:solidFill>
                <a:latin typeface="+mj-lt"/>
              </a:rPr>
              <a:t>HDFS</a:t>
            </a:r>
            <a:r>
              <a:rPr lang="en-US" sz="2800" dirty="0" smtClean="0">
                <a:solidFill>
                  <a:srgbClr val="FFFF00"/>
                </a:solidFill>
                <a:latin typeface="+mj-lt"/>
              </a:rPr>
              <a:t>  </a:t>
            </a:r>
            <a:endParaRPr lang="en-US" sz="2800" dirty="0">
              <a:solidFill>
                <a:srgbClr val="FFFF00"/>
              </a:solidFill>
              <a:latin typeface="+mj-lt"/>
            </a:endParaRP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2208" y="1412776"/>
            <a:ext cx="7920880" cy="47165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9231448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78083" y="332656"/>
            <a:ext cx="8928484" cy="707886"/>
          </a:xfrm>
          <a:prstGeom prst="rect">
            <a:avLst/>
          </a:prstGeom>
          <a:noFill/>
        </p:spPr>
        <p:txBody>
          <a:bodyPr wrap="square" rtlCol="0">
            <a:spAutoFit/>
          </a:bodyPr>
          <a:lstStyle/>
          <a:p>
            <a:r>
              <a:rPr lang="en-US" sz="4000" dirty="0" smtClean="0">
                <a:solidFill>
                  <a:srgbClr val="FFFF00"/>
                </a:solidFill>
                <a:latin typeface="+mj-lt"/>
              </a:rPr>
              <a:t>Building Blocks in Apache Hadoop </a:t>
            </a:r>
            <a:endParaRPr lang="en-US" sz="4000" dirty="0">
              <a:solidFill>
                <a:srgbClr val="FFFF00"/>
              </a:solidFill>
              <a:latin typeface="+mj-lt"/>
            </a:endParaRPr>
          </a:p>
        </p:txBody>
      </p:sp>
      <p:sp>
        <p:nvSpPr>
          <p:cNvPr id="5" name="Text Box 3"/>
          <p:cNvSpPr txBox="1">
            <a:spLocks noChangeArrowheads="1"/>
          </p:cNvSpPr>
          <p:nvPr/>
        </p:nvSpPr>
        <p:spPr bwMode="auto">
          <a:xfrm>
            <a:off x="400730" y="1196752"/>
            <a:ext cx="8605837" cy="560371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p>
            <a:pPr marL="461963" indent="-461963" algn="l">
              <a:spcBef>
                <a:spcPct val="50000"/>
              </a:spcBef>
              <a:buClr>
                <a:srgbClr val="FFFF00"/>
              </a:buClr>
              <a:buSzPct val="145000"/>
              <a:buFont typeface="Wingdings" pitchFamily="2" charset="2"/>
              <a:buChar char="§"/>
            </a:pPr>
            <a:r>
              <a:rPr lang="en-US" altLang="zh-CN" sz="3200" dirty="0" smtClean="0">
                <a:solidFill>
                  <a:srgbClr val="00FFCC"/>
                </a:solidFill>
              </a:rPr>
              <a:t>Hadoop Common: </a:t>
            </a:r>
            <a:r>
              <a:rPr lang="en-US" altLang="zh-CN" sz="2800" dirty="0" smtClean="0">
                <a:solidFill>
                  <a:schemeClr val="bg1"/>
                </a:solidFill>
              </a:rPr>
              <a:t> The common utilities that support the other Hadoop modules</a:t>
            </a:r>
          </a:p>
          <a:p>
            <a:pPr marL="461963" indent="-461963" algn="l">
              <a:spcBef>
                <a:spcPct val="50000"/>
              </a:spcBef>
              <a:buClr>
                <a:srgbClr val="FFFF00"/>
              </a:buClr>
              <a:buSzPct val="145000"/>
              <a:buFont typeface="Wingdings" pitchFamily="2" charset="2"/>
              <a:buChar char="§"/>
            </a:pPr>
            <a:r>
              <a:rPr lang="en-US" altLang="zh-CN" sz="3200" dirty="0" smtClean="0">
                <a:solidFill>
                  <a:srgbClr val="00FFCC"/>
                </a:solidFill>
              </a:rPr>
              <a:t>Hadoop Distributed File </a:t>
            </a:r>
            <a:r>
              <a:rPr lang="en-US" altLang="zh-CN" sz="3200" dirty="0" err="1" smtClean="0">
                <a:solidFill>
                  <a:srgbClr val="00FFCC"/>
                </a:solidFill>
              </a:rPr>
              <a:t>Syste</a:t>
            </a:r>
            <a:r>
              <a:rPr lang="en-US" altLang="zh-CN" sz="3200" dirty="0" smtClean="0">
                <a:solidFill>
                  <a:srgbClr val="00FFCC"/>
                </a:solidFill>
              </a:rPr>
              <a:t>, (HDFS): </a:t>
            </a:r>
            <a:br>
              <a:rPr lang="en-US" altLang="zh-CN" sz="3200" dirty="0" smtClean="0">
                <a:solidFill>
                  <a:srgbClr val="00FFCC"/>
                </a:solidFill>
              </a:rPr>
            </a:br>
            <a:r>
              <a:rPr lang="en-US" altLang="zh-CN" sz="2800" dirty="0" smtClean="0">
                <a:solidFill>
                  <a:schemeClr val="bg1"/>
                </a:solidFill>
              </a:rPr>
              <a:t>A distributed file system that provides high-throughput access to application </a:t>
            </a:r>
            <a:r>
              <a:rPr lang="en-US" altLang="zh-CN" sz="2800" dirty="0" smtClean="0">
                <a:solidFill>
                  <a:schemeClr val="bg1"/>
                </a:solidFill>
              </a:rPr>
              <a:t>data</a:t>
            </a:r>
            <a:endParaRPr lang="en-US" altLang="zh-CN" sz="2800" dirty="0" smtClean="0">
              <a:solidFill>
                <a:schemeClr val="bg1"/>
              </a:solidFill>
            </a:endParaRPr>
          </a:p>
          <a:p>
            <a:pPr marL="461963" indent="-461963" algn="l">
              <a:spcBef>
                <a:spcPct val="50000"/>
              </a:spcBef>
              <a:buClr>
                <a:srgbClr val="FFFF00"/>
              </a:buClr>
              <a:buSzPct val="145000"/>
              <a:buFont typeface="Wingdings" pitchFamily="2" charset="2"/>
              <a:buChar char="§"/>
            </a:pPr>
            <a:r>
              <a:rPr lang="en-US" altLang="zh-CN" sz="3200" dirty="0" smtClean="0">
                <a:solidFill>
                  <a:srgbClr val="00FFCC"/>
                </a:solidFill>
              </a:rPr>
              <a:t>Hadoop YARN: </a:t>
            </a:r>
            <a:r>
              <a:rPr lang="en-US" altLang="zh-CN" sz="2800" dirty="0" smtClean="0">
                <a:solidFill>
                  <a:schemeClr val="bg1"/>
                </a:solidFill>
              </a:rPr>
              <a:t>A framework for job scheduling and cluster resource </a:t>
            </a:r>
            <a:r>
              <a:rPr lang="en-US" altLang="zh-CN" sz="2800" dirty="0" smtClean="0">
                <a:solidFill>
                  <a:schemeClr val="bg1"/>
                </a:solidFill>
              </a:rPr>
              <a:t>management</a:t>
            </a:r>
            <a:endParaRPr lang="en-US" altLang="zh-CN" sz="2800" dirty="0" smtClean="0">
              <a:solidFill>
                <a:schemeClr val="bg1"/>
              </a:solidFill>
            </a:endParaRPr>
          </a:p>
          <a:p>
            <a:pPr marL="461963" indent="-461963" algn="l">
              <a:spcBef>
                <a:spcPct val="50000"/>
              </a:spcBef>
              <a:buClr>
                <a:srgbClr val="FFFF00"/>
              </a:buClr>
              <a:buSzPct val="145000"/>
              <a:buFont typeface="Wingdings" pitchFamily="2" charset="2"/>
              <a:buChar char="§"/>
            </a:pPr>
            <a:r>
              <a:rPr lang="en-US" altLang="zh-CN" sz="3200" dirty="0" smtClean="0">
                <a:solidFill>
                  <a:srgbClr val="00FFCC"/>
                </a:solidFill>
              </a:rPr>
              <a:t>Hadoop MapReduce</a:t>
            </a:r>
            <a:r>
              <a:rPr lang="en-US" altLang="zh-CN" sz="2800" dirty="0" smtClean="0">
                <a:solidFill>
                  <a:schemeClr val="bg1"/>
                </a:solidFill>
              </a:rPr>
              <a:t>: </a:t>
            </a:r>
            <a:r>
              <a:rPr lang="en-US" altLang="zh-CN" sz="2800" dirty="0" smtClean="0">
                <a:solidFill>
                  <a:schemeClr val="bg1"/>
                </a:solidFill>
              </a:rPr>
              <a:t>A </a:t>
            </a:r>
            <a:r>
              <a:rPr lang="en-US" altLang="zh-CN" sz="2800" dirty="0">
                <a:solidFill>
                  <a:schemeClr val="bg1"/>
                </a:solidFill>
              </a:rPr>
              <a:t>y</a:t>
            </a:r>
            <a:r>
              <a:rPr lang="en-US" altLang="zh-CN" sz="2800" dirty="0" smtClean="0">
                <a:solidFill>
                  <a:schemeClr val="bg1"/>
                </a:solidFill>
              </a:rPr>
              <a:t>arn-based </a:t>
            </a:r>
            <a:r>
              <a:rPr lang="en-US" altLang="zh-CN" sz="2800" dirty="0" smtClean="0">
                <a:solidFill>
                  <a:schemeClr val="bg1"/>
                </a:solidFill>
              </a:rPr>
              <a:t>system for parallel processing of large data sets</a:t>
            </a:r>
          </a:p>
          <a:p>
            <a:pPr marL="461963" indent="-461963" algn="l">
              <a:spcBef>
                <a:spcPct val="50000"/>
              </a:spcBef>
              <a:buClr>
                <a:srgbClr val="FFFF00"/>
              </a:buClr>
              <a:buSzPct val="145000"/>
              <a:buFont typeface="Wingdings" pitchFamily="2" charset="2"/>
              <a:buChar char="§"/>
            </a:pPr>
            <a:endParaRPr lang="en-US" altLang="zh-CN" sz="2800" dirty="0">
              <a:solidFill>
                <a:schemeClr val="bg1"/>
              </a:solidFill>
            </a:endParaRPr>
          </a:p>
        </p:txBody>
      </p:sp>
    </p:spTree>
    <p:extLst>
      <p:ext uri="{BB962C8B-B14F-4D97-AF65-F5344CB8AC3E}">
        <p14:creationId xmlns:p14="http://schemas.microsoft.com/office/powerpoint/2010/main" val="411294007"/>
      </p:ext>
    </p:extLst>
  </p:cSld>
  <p:clrMapOvr>
    <a:masterClrMapping/>
  </p:clrMapOv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5570" name="Rectangle 2"/>
          <p:cNvSpPr>
            <a:spLocks noGrp="1" noChangeArrowheads="1"/>
          </p:cNvSpPr>
          <p:nvPr>
            <p:ph type="ctrTitle"/>
          </p:nvPr>
        </p:nvSpPr>
        <p:spPr bwMode="auto">
          <a:xfrm>
            <a:off x="647700" y="620713"/>
            <a:ext cx="7772400" cy="64135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r>
              <a:rPr lang="en-US" altLang="zh-CN" sz="4000" b="1" dirty="0">
                <a:solidFill>
                  <a:srgbClr val="FFFF00"/>
                </a:solidFill>
                <a:ea typeface="宋体" pitchFamily="2" charset="-122"/>
              </a:rPr>
              <a:t>Apache Hadoop Architecture</a:t>
            </a:r>
            <a:r>
              <a:rPr lang="en-US" altLang="zh-CN" sz="4000" dirty="0">
                <a:ea typeface="宋体" pitchFamily="2" charset="-122"/>
              </a:rPr>
              <a:t> </a:t>
            </a:r>
          </a:p>
        </p:txBody>
      </p:sp>
      <p:pic>
        <p:nvPicPr>
          <p:cNvPr id="1645571" name="Picture 3"/>
          <p:cNvPicPr>
            <a:picLocks noChangeAspect="1" noChangeArrowheads="1"/>
          </p:cNvPicPr>
          <p:nvPr/>
        </p:nvPicPr>
        <p:blipFill>
          <a:blip r:embed="rId2">
            <a:extLst>
              <a:ext uri="{28A0092B-C50C-407E-A947-70E740481C1C}">
                <a14:useLocalDpi xmlns:a14="http://schemas.microsoft.com/office/drawing/2010/main" val="0"/>
              </a:ext>
            </a:extLst>
          </a:blip>
          <a:srcRect t="6534" b="8044"/>
          <a:stretch>
            <a:fillRect/>
          </a:stretch>
        </p:blipFill>
        <p:spPr bwMode="auto">
          <a:xfrm>
            <a:off x="215900" y="1808163"/>
            <a:ext cx="8712200" cy="4041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645572" name="Text Box 4"/>
          <p:cNvSpPr txBox="1">
            <a:spLocks noChangeArrowheads="1"/>
          </p:cNvSpPr>
          <p:nvPr/>
        </p:nvSpPr>
        <p:spPr bwMode="auto">
          <a:xfrm>
            <a:off x="7127875" y="2133600"/>
            <a:ext cx="1619250" cy="825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p>
            <a:pPr>
              <a:spcBef>
                <a:spcPct val="50000"/>
              </a:spcBef>
            </a:pPr>
            <a:r>
              <a:rPr lang="en-US" altLang="zh-CN"/>
              <a:t>DFS: Hadoop Distributed File System</a:t>
            </a:r>
          </a:p>
        </p:txBody>
      </p:sp>
    </p:spTree>
    <p:extLst>
      <p:ext uri="{BB962C8B-B14F-4D97-AF65-F5344CB8AC3E}">
        <p14:creationId xmlns:p14="http://schemas.microsoft.com/office/powerpoint/2010/main" val="1092424393"/>
      </p:ext>
    </p:extLst>
  </p:cSld>
  <p:clrMapOvr>
    <a:masterClrMapping/>
  </p:clrMapOv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19572" y="116632"/>
            <a:ext cx="7920372" cy="954107"/>
          </a:xfrm>
          <a:prstGeom prst="rect">
            <a:avLst/>
          </a:prstGeom>
          <a:noFill/>
        </p:spPr>
        <p:txBody>
          <a:bodyPr wrap="square" rtlCol="0">
            <a:spAutoFit/>
          </a:bodyPr>
          <a:lstStyle/>
          <a:p>
            <a:r>
              <a:rPr lang="en-US" sz="2800" dirty="0" smtClean="0">
                <a:solidFill>
                  <a:srgbClr val="FFFF00"/>
                </a:solidFill>
                <a:latin typeface="+mj-lt"/>
              </a:rPr>
              <a:t>An </a:t>
            </a:r>
            <a:r>
              <a:rPr lang="en-US" sz="2800" dirty="0" err="1" smtClean="0">
                <a:solidFill>
                  <a:srgbClr val="FFFF00"/>
                </a:solidFill>
                <a:latin typeface="+mj-lt"/>
              </a:rPr>
              <a:t>HDFS</a:t>
            </a:r>
            <a:r>
              <a:rPr lang="en-US" sz="2800" dirty="0" smtClean="0">
                <a:solidFill>
                  <a:srgbClr val="FFFF00"/>
                </a:solidFill>
                <a:latin typeface="+mj-lt"/>
              </a:rPr>
              <a:t> Client Communicating with the </a:t>
            </a:r>
            <a:br>
              <a:rPr lang="en-US" sz="2800" dirty="0" smtClean="0">
                <a:solidFill>
                  <a:srgbClr val="FFFF00"/>
                </a:solidFill>
                <a:latin typeface="+mj-lt"/>
              </a:rPr>
            </a:br>
            <a:r>
              <a:rPr lang="en-US" sz="2800" dirty="0" smtClean="0">
                <a:solidFill>
                  <a:srgbClr val="FFFF00"/>
                </a:solidFill>
                <a:latin typeface="+mj-lt"/>
              </a:rPr>
              <a:t>Master </a:t>
            </a:r>
            <a:r>
              <a:rPr lang="en-US" sz="2800" dirty="0" err="1" smtClean="0">
                <a:solidFill>
                  <a:srgbClr val="FFFF00"/>
                </a:solidFill>
                <a:latin typeface="+mj-lt"/>
              </a:rPr>
              <a:t>NameNode</a:t>
            </a:r>
            <a:r>
              <a:rPr lang="en-US" sz="2800" dirty="0" smtClean="0">
                <a:solidFill>
                  <a:srgbClr val="FFFF00"/>
                </a:solidFill>
                <a:latin typeface="+mj-lt"/>
              </a:rPr>
              <a:t> and Slave </a:t>
            </a:r>
            <a:r>
              <a:rPr lang="en-US" sz="2800" dirty="0" err="1" smtClean="0">
                <a:solidFill>
                  <a:srgbClr val="FFFF00"/>
                </a:solidFill>
                <a:latin typeface="+mj-lt"/>
              </a:rPr>
              <a:t>DataNode</a:t>
            </a:r>
            <a:endParaRPr lang="en-US" sz="2800" dirty="0">
              <a:solidFill>
                <a:srgbClr val="FFFF00"/>
              </a:solidFill>
              <a:latin typeface="+mj-lt"/>
            </a:endParaRPr>
          </a:p>
        </p:txBody>
      </p:sp>
      <p:pic>
        <p:nvPicPr>
          <p:cNvPr id="512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b="7898"/>
          <a:stretch/>
        </p:blipFill>
        <p:spPr bwMode="auto">
          <a:xfrm>
            <a:off x="143508" y="1196752"/>
            <a:ext cx="8688537" cy="52205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4202415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2499" name="Text Box 3"/>
          <p:cNvSpPr txBox="1">
            <a:spLocks noChangeArrowheads="1"/>
          </p:cNvSpPr>
          <p:nvPr/>
        </p:nvSpPr>
        <p:spPr bwMode="auto">
          <a:xfrm>
            <a:off x="0" y="4689475"/>
            <a:ext cx="161925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p>
            <a:pPr>
              <a:spcBef>
                <a:spcPct val="50000"/>
              </a:spcBef>
            </a:pPr>
            <a:endParaRPr lang="en-US">
              <a:latin typeface="Arial" pitchFamily="34" charset="0"/>
            </a:endParaRPr>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544" y="800708"/>
            <a:ext cx="8244916" cy="51329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41240580"/>
      </p:ext>
    </p:extLst>
  </p:cSld>
  <p:clrMapOvr>
    <a:masterClrMapping/>
  </p:clrMapOvr>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5"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7777" t="6198" r="9112" b="5627"/>
          <a:stretch/>
        </p:blipFill>
        <p:spPr bwMode="auto">
          <a:xfrm>
            <a:off x="2195736" y="152637"/>
            <a:ext cx="6768752" cy="63367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0" y="548680"/>
            <a:ext cx="2159732" cy="6124754"/>
          </a:xfrm>
          <a:prstGeom prst="rect">
            <a:avLst/>
          </a:prstGeom>
          <a:noFill/>
        </p:spPr>
        <p:txBody>
          <a:bodyPr wrap="square" rtlCol="0">
            <a:spAutoFit/>
          </a:bodyPr>
          <a:lstStyle/>
          <a:p>
            <a:r>
              <a:rPr lang="en-US" sz="2800" dirty="0" smtClean="0">
                <a:solidFill>
                  <a:srgbClr val="00FFCC"/>
                </a:solidFill>
                <a:latin typeface="+mj-lt"/>
              </a:rPr>
              <a:t>Distributed</a:t>
            </a:r>
          </a:p>
          <a:p>
            <a:r>
              <a:rPr lang="en-US" sz="2800" dirty="0" smtClean="0">
                <a:solidFill>
                  <a:srgbClr val="00FFCC"/>
                </a:solidFill>
                <a:latin typeface="+mj-lt"/>
              </a:rPr>
              <a:t>Parallel </a:t>
            </a:r>
            <a:r>
              <a:rPr lang="en-US" sz="2800" dirty="0" err="1" smtClean="0">
                <a:solidFill>
                  <a:srgbClr val="00FFCC"/>
                </a:solidFill>
                <a:latin typeface="+mj-lt"/>
              </a:rPr>
              <a:t>Computa-tion</a:t>
            </a:r>
            <a:r>
              <a:rPr lang="en-US" sz="2800" dirty="0" smtClean="0">
                <a:solidFill>
                  <a:srgbClr val="00FFCC"/>
                </a:solidFill>
                <a:latin typeface="+mj-lt"/>
              </a:rPr>
              <a:t> on</a:t>
            </a:r>
          </a:p>
          <a:p>
            <a:r>
              <a:rPr lang="en-US" sz="2800" dirty="0" smtClean="0">
                <a:solidFill>
                  <a:srgbClr val="00FFCC"/>
                </a:solidFill>
                <a:latin typeface="+mj-lt"/>
              </a:rPr>
              <a:t>Hadoop</a:t>
            </a:r>
          </a:p>
          <a:p>
            <a:r>
              <a:rPr lang="en-US" sz="2800" dirty="0" smtClean="0">
                <a:solidFill>
                  <a:srgbClr val="00FFCC"/>
                </a:solidFill>
                <a:latin typeface="+mj-lt"/>
              </a:rPr>
              <a:t>Interacting  with </a:t>
            </a:r>
            <a:r>
              <a:rPr lang="en-US" sz="2800" dirty="0" err="1" smtClean="0">
                <a:solidFill>
                  <a:srgbClr val="00FFCC"/>
                </a:solidFill>
                <a:latin typeface="+mj-lt"/>
              </a:rPr>
              <a:t>MPI</a:t>
            </a:r>
            <a:r>
              <a:rPr lang="en-US" sz="2800" dirty="0" smtClean="0">
                <a:solidFill>
                  <a:srgbClr val="00FFCC"/>
                </a:solidFill>
                <a:latin typeface="+mj-lt"/>
              </a:rPr>
              <a:t>,</a:t>
            </a:r>
            <a:br>
              <a:rPr lang="en-US" sz="2800" dirty="0" smtClean="0">
                <a:solidFill>
                  <a:srgbClr val="00FFCC"/>
                </a:solidFill>
                <a:latin typeface="+mj-lt"/>
              </a:rPr>
            </a:br>
            <a:r>
              <a:rPr lang="en-US" sz="2800" dirty="0" smtClean="0">
                <a:solidFill>
                  <a:srgbClr val="00FFCC"/>
                </a:solidFill>
                <a:latin typeface="+mj-lt"/>
              </a:rPr>
              <a:t>MR, and Spark </a:t>
            </a:r>
            <a:br>
              <a:rPr lang="en-US" sz="2800" dirty="0" smtClean="0">
                <a:solidFill>
                  <a:srgbClr val="00FFCC"/>
                </a:solidFill>
                <a:latin typeface="+mj-lt"/>
              </a:rPr>
            </a:br>
            <a:r>
              <a:rPr lang="en-US" sz="2800" dirty="0" err="1" smtClean="0">
                <a:solidFill>
                  <a:srgbClr val="00FFCC"/>
                </a:solidFill>
                <a:latin typeface="+mj-lt"/>
              </a:rPr>
              <a:t>Programm-ing</a:t>
            </a:r>
            <a:r>
              <a:rPr lang="en-US" sz="2800" dirty="0" smtClean="0">
                <a:solidFill>
                  <a:srgbClr val="00FFCC"/>
                </a:solidFill>
                <a:latin typeface="+mj-lt"/>
              </a:rPr>
              <a:t/>
            </a:r>
            <a:br>
              <a:rPr lang="en-US" sz="2800" dirty="0" smtClean="0">
                <a:solidFill>
                  <a:srgbClr val="00FFCC"/>
                </a:solidFill>
                <a:latin typeface="+mj-lt"/>
              </a:rPr>
            </a:br>
            <a:r>
              <a:rPr lang="en-US" sz="2800" dirty="0" err="1" smtClean="0">
                <a:solidFill>
                  <a:srgbClr val="00FFCC"/>
                </a:solidFill>
                <a:latin typeface="+mj-lt"/>
              </a:rPr>
              <a:t>Eiviron-ment</a:t>
            </a:r>
            <a:r>
              <a:rPr lang="en-US" sz="2800" dirty="0" smtClean="0">
                <a:solidFill>
                  <a:srgbClr val="00FFCC"/>
                </a:solidFill>
                <a:latin typeface="+mj-lt"/>
              </a:rPr>
              <a:t>  </a:t>
            </a:r>
          </a:p>
          <a:p>
            <a:r>
              <a:rPr lang="en-US" sz="2800" dirty="0" smtClean="0">
                <a:solidFill>
                  <a:srgbClr val="00FFCC"/>
                </a:solidFill>
                <a:latin typeface="+mj-lt"/>
              </a:rPr>
              <a:t>  </a:t>
            </a:r>
            <a:endParaRPr lang="en-US" sz="2800" dirty="0">
              <a:solidFill>
                <a:srgbClr val="00FFCC"/>
              </a:solidFill>
              <a:latin typeface="+mj-lt"/>
            </a:endParaRPr>
          </a:p>
        </p:txBody>
      </p:sp>
    </p:spTree>
    <p:extLst>
      <p:ext uri="{BB962C8B-B14F-4D97-AF65-F5344CB8AC3E}">
        <p14:creationId xmlns:p14="http://schemas.microsoft.com/office/powerpoint/2010/main" val="4224803955"/>
      </p:ext>
    </p:extLst>
  </p:cSld>
  <p:clrMapOvr>
    <a:masterClrMapping/>
  </p:clrMapOvr>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5516" y="1160748"/>
            <a:ext cx="8748972" cy="45085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1827421"/>
      </p:ext>
    </p:extLst>
  </p:cSld>
  <p:clrMapOvr>
    <a:masterClrMapping/>
  </p:clrMapOvr>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a:xfrm>
            <a:off x="438944" y="332656"/>
            <a:ext cx="8229600" cy="701731"/>
          </a:xfrm>
        </p:spPr>
        <p:txBody>
          <a:bodyPr/>
          <a:lstStyle/>
          <a:p>
            <a:r>
              <a:rPr lang="en-US" altLang="en-US" sz="3600" b="1" dirty="0" smtClean="0">
                <a:solidFill>
                  <a:srgbClr val="FFFF00"/>
                </a:solidFill>
              </a:rPr>
              <a:t>DNA Sequence Analysis on Cloud</a:t>
            </a:r>
          </a:p>
        </p:txBody>
      </p:sp>
      <p:sp>
        <p:nvSpPr>
          <p:cNvPr id="35843" name="Content Placeholder 2"/>
          <p:cNvSpPr>
            <a:spLocks noGrp="1"/>
          </p:cNvSpPr>
          <p:nvPr>
            <p:ph idx="1"/>
          </p:nvPr>
        </p:nvSpPr>
        <p:spPr>
          <a:xfrm>
            <a:off x="71500" y="1196752"/>
            <a:ext cx="8964488" cy="4932548"/>
          </a:xfrm>
        </p:spPr>
        <p:txBody>
          <a:bodyPr>
            <a:noAutofit/>
          </a:bodyPr>
          <a:lstStyle/>
          <a:p>
            <a:pPr>
              <a:spcBef>
                <a:spcPts val="0"/>
              </a:spcBef>
              <a:spcAft>
                <a:spcPts val="600"/>
              </a:spcAft>
            </a:pPr>
            <a:r>
              <a:rPr lang="en-US" altLang="zh-CN" sz="2400" b="1" dirty="0" smtClean="0">
                <a:solidFill>
                  <a:srgbClr val="00FFCC"/>
                </a:solidFill>
                <a:latin typeface="Arial" panose="020B0604020202020204" pitchFamily="34" charset="0"/>
                <a:cs typeface="Arial" panose="020B0604020202020204" pitchFamily="34" charset="0"/>
              </a:rPr>
              <a:t>Sequence alignment</a:t>
            </a:r>
            <a:r>
              <a:rPr lang="en-US" altLang="zh-CN" sz="2400" b="1" dirty="0" smtClean="0">
                <a:solidFill>
                  <a:schemeClr val="bg1"/>
                </a:solidFill>
                <a:latin typeface="Arial" panose="020B0604020202020204" pitchFamily="34" charset="0"/>
                <a:cs typeface="Arial" panose="020B0604020202020204" pitchFamily="34" charset="0"/>
              </a:rPr>
              <a:t> </a:t>
            </a:r>
            <a:r>
              <a:rPr lang="en-US" altLang="zh-CN" sz="2400" b="1" i="1" dirty="0" smtClean="0">
                <a:solidFill>
                  <a:schemeClr val="bg1"/>
                </a:solidFill>
                <a:latin typeface="Arial" panose="020B0604020202020204" pitchFamily="34" charset="0"/>
                <a:cs typeface="Arial" panose="020B0604020202020204" pitchFamily="34" charset="0"/>
              </a:rPr>
              <a:t>--- </a:t>
            </a:r>
            <a:r>
              <a:rPr lang="en-US" altLang="zh-CN" sz="2000" b="1" dirty="0" smtClean="0">
                <a:solidFill>
                  <a:schemeClr val="bg1"/>
                </a:solidFill>
                <a:latin typeface="Arial" panose="020B0604020202020204" pitchFamily="34" charset="0"/>
                <a:cs typeface="Arial" panose="020B0604020202020204" pitchFamily="34" charset="0"/>
              </a:rPr>
              <a:t>a way to identify regions of similarity that may be a consequence of functional, structural or evolutionary relationships between sequences. </a:t>
            </a:r>
            <a:r>
              <a:rPr lang="en-US" altLang="he-IL" sz="2000" b="1" dirty="0" smtClean="0">
                <a:solidFill>
                  <a:schemeClr val="bg1"/>
                </a:solidFill>
                <a:latin typeface="Arial" panose="020B0604020202020204" pitchFamily="34" charset="0"/>
                <a:cs typeface="Arial" panose="020B0604020202020204" pitchFamily="34" charset="0"/>
              </a:rPr>
              <a:t>A multiple sequence alignment is a sequence alignment of three or more biological sequences, generally protein, DNA, or RNA</a:t>
            </a:r>
          </a:p>
          <a:p>
            <a:pPr>
              <a:spcBef>
                <a:spcPts val="1200"/>
              </a:spcBef>
              <a:spcAft>
                <a:spcPts val="600"/>
              </a:spcAft>
            </a:pPr>
            <a:r>
              <a:rPr lang="en-US" altLang="en-US" sz="2000" b="1" dirty="0" smtClean="0">
                <a:solidFill>
                  <a:srgbClr val="00FFCC"/>
                </a:solidFill>
                <a:latin typeface="Arial" panose="020B0604020202020204" pitchFamily="34" charset="0"/>
                <a:cs typeface="Arial" panose="020B0604020202020204" pitchFamily="34" charset="0"/>
              </a:rPr>
              <a:t>Current methods use Dynamic Programming </a:t>
            </a:r>
            <a:r>
              <a:rPr lang="en-US" altLang="en-US" sz="2000" b="1" dirty="0" smtClean="0">
                <a:solidFill>
                  <a:schemeClr val="bg1"/>
                </a:solidFill>
                <a:latin typeface="Arial" panose="020B0604020202020204" pitchFamily="34" charset="0"/>
                <a:cs typeface="Arial" panose="020B0604020202020204" pitchFamily="34" charset="0"/>
              </a:rPr>
              <a:t>which is computationally intense or progressive methods closest sequence first and then add more distant sequences. Due to the parallel nature of finding alignments, Hadoop can be used to parallelize the process and achieve the process </a:t>
            </a:r>
            <a:r>
              <a:rPr lang="en-US" altLang="en-US" sz="2000" b="1" dirty="0" smtClean="0">
                <a:solidFill>
                  <a:schemeClr val="bg1"/>
                </a:solidFill>
                <a:latin typeface="Arial" panose="020B0604020202020204" pitchFamily="34" charset="0"/>
                <a:cs typeface="Arial" panose="020B0604020202020204" pitchFamily="34" charset="0"/>
              </a:rPr>
              <a:t>faster</a:t>
            </a:r>
            <a:endParaRPr lang="en-US" altLang="en-US" sz="2000" b="1" dirty="0" smtClean="0">
              <a:solidFill>
                <a:schemeClr val="bg1"/>
              </a:solidFill>
              <a:latin typeface="Arial" panose="020B0604020202020204" pitchFamily="34" charset="0"/>
              <a:cs typeface="Arial" panose="020B0604020202020204" pitchFamily="34" charset="0"/>
            </a:endParaRPr>
          </a:p>
          <a:p>
            <a:pPr>
              <a:spcAft>
                <a:spcPts val="600"/>
              </a:spcAft>
            </a:pPr>
            <a:r>
              <a:rPr lang="en-US" sz="2000" b="1" dirty="0">
                <a:solidFill>
                  <a:schemeClr val="bg1"/>
                </a:solidFill>
              </a:rPr>
              <a:t>Consider a DNA sequencing data of </a:t>
            </a:r>
            <a:r>
              <a:rPr lang="en-US" sz="2000" b="1" dirty="0" smtClean="0">
                <a:solidFill>
                  <a:schemeClr val="bg1"/>
                </a:solidFill>
              </a:rPr>
              <a:t>100 GB size. Consider </a:t>
            </a:r>
            <a:r>
              <a:rPr lang="en-US" sz="2000" b="1" dirty="0">
                <a:solidFill>
                  <a:schemeClr val="bg1"/>
                </a:solidFill>
              </a:rPr>
              <a:t>each read </a:t>
            </a:r>
            <a:r>
              <a:rPr lang="en-US" sz="2000" b="1" dirty="0" smtClean="0">
                <a:solidFill>
                  <a:schemeClr val="bg1"/>
                </a:solidFill>
              </a:rPr>
              <a:t>analysis </a:t>
            </a:r>
            <a:r>
              <a:rPr lang="en-US" sz="2000" b="1" dirty="0">
                <a:solidFill>
                  <a:schemeClr val="bg1"/>
                </a:solidFill>
              </a:rPr>
              <a:t>to be </a:t>
            </a:r>
            <a:r>
              <a:rPr lang="en-US" sz="2000" b="1" dirty="0" smtClean="0">
                <a:solidFill>
                  <a:schemeClr val="bg1"/>
                </a:solidFill>
              </a:rPr>
              <a:t>1000 </a:t>
            </a:r>
            <a:r>
              <a:rPr lang="en-US" sz="2000" b="1" dirty="0">
                <a:solidFill>
                  <a:schemeClr val="bg1"/>
                </a:solidFill>
              </a:rPr>
              <a:t>bytes at a time and each read operation takes </a:t>
            </a:r>
            <a:r>
              <a:rPr lang="en-US" sz="2000" b="1" dirty="0" smtClean="0">
                <a:solidFill>
                  <a:schemeClr val="bg1"/>
                </a:solidFill>
              </a:rPr>
              <a:t>100 </a:t>
            </a:r>
            <a:r>
              <a:rPr lang="en-US" sz="2000" b="1" dirty="0" err="1" smtClean="0">
                <a:solidFill>
                  <a:schemeClr val="bg1"/>
                </a:solidFill>
              </a:rPr>
              <a:t>ms</a:t>
            </a:r>
            <a:r>
              <a:rPr lang="en-US" sz="2000" b="1" dirty="0" smtClean="0">
                <a:solidFill>
                  <a:schemeClr val="bg1"/>
                </a:solidFill>
              </a:rPr>
              <a:t> </a:t>
            </a:r>
            <a:r>
              <a:rPr lang="en-US" sz="2000" b="1" dirty="0">
                <a:solidFill>
                  <a:schemeClr val="bg1"/>
                </a:solidFill>
              </a:rPr>
              <a:t>to process. </a:t>
            </a:r>
            <a:r>
              <a:rPr lang="en-US" sz="2000" b="1" dirty="0" smtClean="0">
                <a:solidFill>
                  <a:schemeClr val="bg1"/>
                </a:solidFill>
              </a:rPr>
              <a:t>On </a:t>
            </a:r>
            <a:r>
              <a:rPr lang="en-US" sz="2000" b="1" dirty="0">
                <a:solidFill>
                  <a:schemeClr val="bg1"/>
                </a:solidFill>
              </a:rPr>
              <a:t>a uniprocessor this computation would take </a:t>
            </a:r>
            <a:r>
              <a:rPr lang="en-US" sz="2000" b="1" dirty="0" smtClean="0">
                <a:solidFill>
                  <a:schemeClr val="bg1"/>
                </a:solidFill>
              </a:rPr>
              <a:t>100+ days! </a:t>
            </a:r>
            <a:r>
              <a:rPr lang="en-US" sz="2000" b="1" dirty="0" smtClean="0">
                <a:solidFill>
                  <a:srgbClr val="00FFCC"/>
                </a:solidFill>
              </a:rPr>
              <a:t>On </a:t>
            </a:r>
            <a:r>
              <a:rPr lang="en-US" sz="2000" b="1" dirty="0">
                <a:solidFill>
                  <a:srgbClr val="00FFCC"/>
                </a:solidFill>
              </a:rPr>
              <a:t>a Hadoop cluster of a 100 processors it would take around 2 </a:t>
            </a:r>
            <a:r>
              <a:rPr lang="en-US" sz="2000" b="1" dirty="0" smtClean="0">
                <a:solidFill>
                  <a:srgbClr val="00FFCC"/>
                </a:solidFill>
              </a:rPr>
              <a:t>days</a:t>
            </a:r>
            <a:endParaRPr lang="en-US" altLang="en-US" sz="2000" dirty="0" smtClean="0">
              <a:solidFill>
                <a:srgbClr val="00FFCC"/>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53899987"/>
      </p:ext>
    </p:extLst>
  </p:cSld>
  <p:clrMapOvr>
    <a:masterClrMapping/>
  </p:clrMapOvr>
  <p:transition>
    <p:strips dir="rd"/>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9970" name="Rectangle 2"/>
          <p:cNvSpPr>
            <a:spLocks noGrp="1" noChangeArrowheads="1"/>
          </p:cNvSpPr>
          <p:nvPr>
            <p:ph type="ctrTitle"/>
          </p:nvPr>
        </p:nvSpPr>
        <p:spPr bwMode="auto">
          <a:xfrm>
            <a:off x="503238" y="549275"/>
            <a:ext cx="8424862" cy="11969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lgn="l">
              <a:lnSpc>
                <a:spcPct val="70000"/>
              </a:lnSpc>
            </a:pPr>
            <a:r>
              <a:rPr lang="en-US" sz="4000" b="1" dirty="0" smtClean="0">
                <a:solidFill>
                  <a:srgbClr val="FFFF00"/>
                </a:solidFill>
                <a:ea typeface="宋体" pitchFamily="2" charset="-122"/>
              </a:rPr>
              <a:t>Example:</a:t>
            </a:r>
            <a:r>
              <a:rPr lang="en-US" sz="4000" dirty="0">
                <a:ea typeface="宋体" pitchFamily="2" charset="-122"/>
              </a:rPr>
              <a:t> </a:t>
            </a:r>
            <a:r>
              <a:rPr lang="en-US" sz="2400" b="1" dirty="0" smtClean="0">
                <a:solidFill>
                  <a:srgbClr val="00FFFF"/>
                </a:solidFill>
                <a:ea typeface="宋体" pitchFamily="2" charset="-122"/>
              </a:rPr>
              <a:t>Counting </a:t>
            </a:r>
            <a:r>
              <a:rPr lang="en-US" sz="2400" b="1" dirty="0">
                <a:solidFill>
                  <a:srgbClr val="00FFFF"/>
                </a:solidFill>
                <a:ea typeface="宋体" pitchFamily="2" charset="-122"/>
              </a:rPr>
              <a:t>the number of occurrences of each word in a large collection of documents</a:t>
            </a:r>
            <a:r>
              <a:rPr lang="en-US" sz="4000" dirty="0">
                <a:ea typeface="宋体" pitchFamily="2" charset="-122"/>
              </a:rPr>
              <a:t> </a:t>
            </a:r>
          </a:p>
        </p:txBody>
      </p:sp>
      <p:pic>
        <p:nvPicPr>
          <p:cNvPr id="1619971" name="Picture 3"/>
          <p:cNvPicPr>
            <a:picLocks noChangeAspect="1" noChangeArrowheads="1"/>
          </p:cNvPicPr>
          <p:nvPr/>
        </p:nvPicPr>
        <p:blipFill>
          <a:blip r:embed="rId2">
            <a:extLst>
              <a:ext uri="{28A0092B-C50C-407E-A947-70E740481C1C}">
                <a14:useLocalDpi xmlns:a14="http://schemas.microsoft.com/office/drawing/2010/main" val="0"/>
              </a:ext>
            </a:extLst>
          </a:blip>
          <a:srcRect r="10262" b="9396"/>
          <a:stretch>
            <a:fillRect/>
          </a:stretch>
        </p:blipFill>
        <p:spPr bwMode="auto">
          <a:xfrm>
            <a:off x="539750" y="1952625"/>
            <a:ext cx="8101013" cy="24368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619972" name="Text Box 4"/>
          <p:cNvSpPr txBox="1">
            <a:spLocks noChangeArrowheads="1"/>
          </p:cNvSpPr>
          <p:nvPr/>
        </p:nvSpPr>
        <p:spPr bwMode="auto">
          <a:xfrm>
            <a:off x="755650" y="4797425"/>
            <a:ext cx="7885113" cy="13096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p>
            <a:pPr algn="l">
              <a:spcBef>
                <a:spcPct val="50000"/>
              </a:spcBef>
            </a:pPr>
            <a:r>
              <a:rPr lang="en-US" altLang="zh-CN" sz="2400">
                <a:solidFill>
                  <a:srgbClr val="00FFFF"/>
                </a:solidFill>
              </a:rPr>
              <a:t>The </a:t>
            </a:r>
            <a:r>
              <a:rPr lang="en-US" altLang="zh-CN" sz="3200">
                <a:solidFill>
                  <a:srgbClr val="FFFF00"/>
                </a:solidFill>
              </a:rPr>
              <a:t>map </a:t>
            </a:r>
            <a:r>
              <a:rPr lang="en-US" altLang="zh-CN" sz="2400">
                <a:solidFill>
                  <a:srgbClr val="00FFFF"/>
                </a:solidFill>
              </a:rPr>
              <a:t>function emits each word </a:t>
            </a:r>
            <a:r>
              <a:rPr lang="en-US" altLang="zh-CN" sz="2400" i="1">
                <a:solidFill>
                  <a:srgbClr val="00FFFF"/>
                </a:solidFill>
              </a:rPr>
              <a:t>w</a:t>
            </a:r>
            <a:r>
              <a:rPr lang="en-US" altLang="zh-CN" sz="2400">
                <a:solidFill>
                  <a:srgbClr val="00FFFF"/>
                </a:solidFill>
              </a:rPr>
              <a:t> plus an associated count of occurrences (just a “1” is recorded in this </a:t>
            </a:r>
            <a:br>
              <a:rPr lang="en-US" altLang="zh-CN" sz="2400">
                <a:solidFill>
                  <a:srgbClr val="00FFFF"/>
                </a:solidFill>
              </a:rPr>
            </a:br>
            <a:r>
              <a:rPr lang="en-US" altLang="zh-CN" sz="2400">
                <a:solidFill>
                  <a:srgbClr val="00FFFF"/>
                </a:solidFill>
              </a:rPr>
              <a:t>pseudo-code)</a:t>
            </a:r>
          </a:p>
        </p:txBody>
      </p:sp>
    </p:spTree>
    <p:extLst>
      <p:ext uri="{BB962C8B-B14F-4D97-AF65-F5344CB8AC3E}">
        <p14:creationId xmlns:p14="http://schemas.microsoft.com/office/powerpoint/2010/main" val="269577198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a:xfrm>
            <a:off x="431540" y="368660"/>
            <a:ext cx="8229600" cy="1143000"/>
          </a:xfrm>
        </p:spPr>
        <p:txBody>
          <a:bodyPr/>
          <a:lstStyle/>
          <a:p>
            <a:r>
              <a:rPr lang="en-US" altLang="en-US" b="1" dirty="0" smtClean="0">
                <a:solidFill>
                  <a:srgbClr val="FFFF00"/>
                </a:solidFill>
              </a:rPr>
              <a:t>DNA Sequencing </a:t>
            </a:r>
            <a:r>
              <a:rPr lang="en-US" altLang="en-US" b="1" dirty="0" smtClean="0">
                <a:solidFill>
                  <a:srgbClr val="FFFF00"/>
                </a:solidFill>
              </a:rPr>
              <a:t>Links</a:t>
            </a:r>
            <a:r>
              <a:rPr lang="en-US" altLang="en-US" dirty="0" smtClean="0">
                <a:solidFill>
                  <a:srgbClr val="FFFF00"/>
                </a:solidFill>
              </a:rPr>
              <a:t>  </a:t>
            </a:r>
            <a:endParaRPr lang="en-US" altLang="en-US" dirty="0" smtClean="0">
              <a:solidFill>
                <a:srgbClr val="FFFF00"/>
              </a:solidFill>
            </a:endParaRPr>
          </a:p>
        </p:txBody>
      </p:sp>
      <p:sp>
        <p:nvSpPr>
          <p:cNvPr id="35843" name="Content Placeholder 2"/>
          <p:cNvSpPr>
            <a:spLocks noGrp="1"/>
          </p:cNvSpPr>
          <p:nvPr>
            <p:ph idx="1"/>
          </p:nvPr>
        </p:nvSpPr>
        <p:spPr>
          <a:xfrm>
            <a:off x="935596" y="1664804"/>
            <a:ext cx="7560840" cy="4464496"/>
          </a:xfrm>
        </p:spPr>
        <p:txBody>
          <a:bodyPr>
            <a:noAutofit/>
          </a:bodyPr>
          <a:lstStyle/>
          <a:p>
            <a:r>
              <a:rPr lang="en-US" sz="2800" b="1" dirty="0" smtClean="0">
                <a:solidFill>
                  <a:schemeClr val="bg1"/>
                </a:solidFill>
              </a:rPr>
              <a:t>http</a:t>
            </a:r>
            <a:r>
              <a:rPr lang="en-US" sz="2800" b="1" dirty="0">
                <a:solidFill>
                  <a:schemeClr val="bg1"/>
                </a:solidFill>
              </a:rPr>
              <a:t>://blog.cloudera.com/blog/2009/12/hadoop-world-hadoop-for-bioinformatics/</a:t>
            </a:r>
          </a:p>
          <a:p>
            <a:r>
              <a:rPr lang="en-US" sz="2800" b="1" dirty="0">
                <a:solidFill>
                  <a:schemeClr val="bg1"/>
                </a:solidFill>
              </a:rPr>
              <a:t>Next generation sequence analysis using Cloudburst on </a:t>
            </a:r>
            <a:r>
              <a:rPr lang="en-US" sz="2800" b="1" dirty="0" err="1">
                <a:solidFill>
                  <a:schemeClr val="bg1"/>
                </a:solidFill>
              </a:rPr>
              <a:t>AWS</a:t>
            </a:r>
            <a:r>
              <a:rPr lang="en-US" sz="2800" b="1" dirty="0">
                <a:solidFill>
                  <a:schemeClr val="bg1"/>
                </a:solidFill>
              </a:rPr>
              <a:t>: https://aws.amazon.com/articles/2272</a:t>
            </a:r>
          </a:p>
          <a:p>
            <a:r>
              <a:rPr lang="en-US" sz="2800" b="1" dirty="0">
                <a:solidFill>
                  <a:schemeClr val="bg1"/>
                </a:solidFill>
              </a:rPr>
              <a:t>Crossbow, genotyping using </a:t>
            </a:r>
            <a:r>
              <a:rPr lang="en-US" sz="2800" b="1" dirty="0" err="1">
                <a:solidFill>
                  <a:schemeClr val="bg1"/>
                </a:solidFill>
              </a:rPr>
              <a:t>AWS</a:t>
            </a:r>
            <a:r>
              <a:rPr lang="en-US" sz="2800" b="1" dirty="0">
                <a:solidFill>
                  <a:schemeClr val="bg1"/>
                </a:solidFill>
              </a:rPr>
              <a:t>: </a:t>
            </a:r>
            <a:endParaRPr lang="en-US" sz="2800" b="1" dirty="0" smtClean="0">
              <a:solidFill>
                <a:schemeClr val="bg1"/>
              </a:solidFill>
            </a:endParaRPr>
          </a:p>
          <a:p>
            <a:r>
              <a:rPr lang="en-US" sz="2800" b="1" dirty="0" smtClean="0">
                <a:solidFill>
                  <a:schemeClr val="bg1"/>
                </a:solidFill>
              </a:rPr>
              <a:t>http</a:t>
            </a:r>
            <a:r>
              <a:rPr lang="en-US" sz="2800" b="1" dirty="0">
                <a:solidFill>
                  <a:schemeClr val="bg1"/>
                </a:solidFill>
              </a:rPr>
              <a:t>://</a:t>
            </a:r>
            <a:r>
              <a:rPr lang="en-US" sz="2800" b="1" dirty="0" smtClean="0">
                <a:solidFill>
                  <a:schemeClr val="bg1"/>
                </a:solidFill>
              </a:rPr>
              <a:t>bowtiebio.sourceforge.net/crossbow/manual.shtml</a:t>
            </a:r>
            <a:endParaRPr lang="en-US" altLang="en-US" sz="700" dirty="0" smtClean="0">
              <a:solidFill>
                <a:schemeClr val="bg1"/>
              </a:solidFill>
              <a:latin typeface="Arial" panose="020B0604020202020204" pitchFamily="34" charset="0"/>
              <a:cs typeface="Arial" panose="020B0604020202020204" pitchFamily="34" charset="0"/>
            </a:endParaRPr>
          </a:p>
          <a:p>
            <a:pPr>
              <a:spcBef>
                <a:spcPts val="0"/>
              </a:spcBef>
              <a:spcAft>
                <a:spcPts val="600"/>
              </a:spcAft>
            </a:pPr>
            <a:endParaRPr lang="en-US" altLang="en-US" sz="700" dirty="0" smtClean="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13331822"/>
      </p:ext>
    </p:extLst>
  </p:cSld>
  <p:clrMapOvr>
    <a:masterClrMapping/>
  </p:clrMapOvr>
  <p:transition>
    <p:strips dir="rd"/>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p:cNvSpPr>
            <a:spLocks noGrp="1"/>
          </p:cNvSpPr>
          <p:nvPr>
            <p:ph type="title"/>
          </p:nvPr>
        </p:nvSpPr>
        <p:spPr>
          <a:xfrm>
            <a:off x="2843808" y="940817"/>
            <a:ext cx="3527822" cy="666750"/>
          </a:xfrm>
        </p:spPr>
        <p:txBody>
          <a:bodyPr/>
          <a:lstStyle/>
          <a:p>
            <a:pPr eaLnBrk="1" hangingPunct="1"/>
            <a:r>
              <a:rPr lang="en-US" altLang="en-US" sz="2800" b="1" dirty="0" smtClean="0">
                <a:solidFill>
                  <a:srgbClr val="00FFCC"/>
                </a:solidFill>
              </a:rPr>
              <a:t>Technologies Used</a:t>
            </a:r>
          </a:p>
        </p:txBody>
      </p:sp>
      <p:sp>
        <p:nvSpPr>
          <p:cNvPr id="31747" name="Content Placeholder 2"/>
          <p:cNvSpPr>
            <a:spLocks noGrp="1"/>
          </p:cNvSpPr>
          <p:nvPr>
            <p:ph idx="1"/>
          </p:nvPr>
        </p:nvSpPr>
        <p:spPr>
          <a:xfrm>
            <a:off x="139407" y="1972616"/>
            <a:ext cx="8633222" cy="3896451"/>
          </a:xfrm>
        </p:spPr>
        <p:txBody>
          <a:bodyPr/>
          <a:lstStyle/>
          <a:p>
            <a:pPr eaLnBrk="1" hangingPunct="1">
              <a:buFont typeface="Arial" charset="0"/>
              <a:buChar char="•"/>
            </a:pPr>
            <a:r>
              <a:rPr lang="en-US" altLang="en-US" sz="2400" b="1" dirty="0" smtClean="0">
                <a:solidFill>
                  <a:schemeClr val="bg1"/>
                </a:solidFill>
              </a:rPr>
              <a:t>Amazon Simple Storage Service (</a:t>
            </a:r>
            <a:r>
              <a:rPr lang="en-US" altLang="en-US" sz="2400" b="1" dirty="0" err="1" smtClean="0">
                <a:solidFill>
                  <a:schemeClr val="bg1"/>
                </a:solidFill>
              </a:rPr>
              <a:t>S3</a:t>
            </a:r>
            <a:r>
              <a:rPr lang="en-US" altLang="en-US" sz="2400" b="1" dirty="0" smtClean="0">
                <a:solidFill>
                  <a:schemeClr val="bg1"/>
                </a:solidFill>
              </a:rPr>
              <a:t>)</a:t>
            </a:r>
          </a:p>
          <a:p>
            <a:pPr lvl="1" eaLnBrk="1" hangingPunct="1">
              <a:buFont typeface="Arial" charset="0"/>
              <a:buChar char="–"/>
            </a:pPr>
            <a:r>
              <a:rPr lang="en-US" altLang="en-US" sz="2000" b="1" dirty="0" smtClean="0">
                <a:solidFill>
                  <a:schemeClr val="bg1"/>
                </a:solidFill>
              </a:rPr>
              <a:t>Scalable, inexpensive internet storage which can store and retrieve any amount of data at any time from anywhere on the web</a:t>
            </a:r>
          </a:p>
          <a:p>
            <a:pPr lvl="1" eaLnBrk="1" hangingPunct="1">
              <a:buFont typeface="Arial" charset="0"/>
              <a:buChar char="–"/>
            </a:pPr>
            <a:r>
              <a:rPr lang="en-US" altLang="en-US" sz="2000" b="1" dirty="0" smtClean="0">
                <a:solidFill>
                  <a:schemeClr val="bg1"/>
                </a:solidFill>
              </a:rPr>
              <a:t>Asynchronous, decentralized system which aims to reduce scaling bottlenecks and single points of failure</a:t>
            </a:r>
          </a:p>
          <a:p>
            <a:pPr eaLnBrk="1" hangingPunct="1">
              <a:buFont typeface="Arial" charset="0"/>
              <a:buChar char="•"/>
            </a:pPr>
            <a:r>
              <a:rPr lang="en-US" altLang="en-US" sz="2400" b="1" dirty="0" smtClean="0">
                <a:solidFill>
                  <a:schemeClr val="bg1"/>
                </a:solidFill>
              </a:rPr>
              <a:t>Amazon Elastic Compute Cloud (</a:t>
            </a:r>
            <a:r>
              <a:rPr lang="en-US" altLang="en-US" sz="2400" b="1" dirty="0" err="1" smtClean="0">
                <a:solidFill>
                  <a:schemeClr val="bg1"/>
                </a:solidFill>
              </a:rPr>
              <a:t>EC2</a:t>
            </a:r>
            <a:r>
              <a:rPr lang="en-US" altLang="en-US" sz="2400" b="1" dirty="0" smtClean="0">
                <a:solidFill>
                  <a:schemeClr val="bg1"/>
                </a:solidFill>
              </a:rPr>
              <a:t>)</a:t>
            </a:r>
          </a:p>
          <a:p>
            <a:pPr lvl="1" eaLnBrk="1" hangingPunct="1">
              <a:buFont typeface="Arial" charset="0"/>
              <a:buChar char="–"/>
            </a:pPr>
            <a:r>
              <a:rPr lang="en-US" altLang="en-US" sz="2000" b="1" dirty="0" smtClean="0">
                <a:solidFill>
                  <a:schemeClr val="bg1"/>
                </a:solidFill>
              </a:rPr>
              <a:t>Virtualized computing environment designed for use with other Amazon services (especially </a:t>
            </a:r>
            <a:r>
              <a:rPr lang="en-US" altLang="en-US" sz="2000" b="1" dirty="0" err="1" smtClean="0">
                <a:solidFill>
                  <a:schemeClr val="bg1"/>
                </a:solidFill>
              </a:rPr>
              <a:t>S3</a:t>
            </a:r>
            <a:r>
              <a:rPr lang="en-US" altLang="en-US" sz="2000" b="1" dirty="0" smtClean="0">
                <a:solidFill>
                  <a:schemeClr val="bg1"/>
                </a:solidFill>
              </a:rPr>
              <a:t>)</a:t>
            </a:r>
          </a:p>
          <a:p>
            <a:pPr eaLnBrk="1" hangingPunct="1">
              <a:buFont typeface="Arial" charset="0"/>
              <a:buChar char="•"/>
            </a:pPr>
            <a:r>
              <a:rPr lang="en-US" altLang="en-US" sz="2400" b="1" dirty="0" smtClean="0">
                <a:solidFill>
                  <a:schemeClr val="bg1"/>
                </a:solidFill>
              </a:rPr>
              <a:t>Hadoop</a:t>
            </a:r>
          </a:p>
          <a:p>
            <a:pPr lvl="1" eaLnBrk="1" hangingPunct="1">
              <a:buFont typeface="Arial" charset="0"/>
              <a:buChar char="–"/>
            </a:pPr>
            <a:r>
              <a:rPr lang="en-US" altLang="en-US" sz="2000" b="1" dirty="0" smtClean="0">
                <a:solidFill>
                  <a:schemeClr val="bg1"/>
                </a:solidFill>
              </a:rPr>
              <a:t>Open-source implementation of MapReduce</a:t>
            </a:r>
          </a:p>
        </p:txBody>
      </p:sp>
      <p:sp>
        <p:nvSpPr>
          <p:cNvPr id="5" name="Title 1"/>
          <p:cNvSpPr txBox="1">
            <a:spLocks/>
          </p:cNvSpPr>
          <p:nvPr/>
        </p:nvSpPr>
        <p:spPr bwMode="auto">
          <a:xfrm>
            <a:off x="575556" y="152636"/>
            <a:ext cx="8388931" cy="1089882"/>
          </a:xfrm>
          <a:prstGeom prst="rect">
            <a:avLst/>
          </a:prstGeom>
          <a:noFill/>
          <a:ln w="9525">
            <a:noFill/>
            <a:miter lim="800000"/>
            <a:headEnd/>
            <a:tailEnd/>
          </a:ln>
          <a:effectLst/>
        </p:spPr>
        <p:txBody>
          <a:bodyPr anchor="ctr">
            <a:normAutofit/>
          </a:bodyPr>
          <a:lstStyle/>
          <a:p>
            <a:pPr algn="ctr" eaLnBrk="1" fontAlgn="auto" hangingPunct="1">
              <a:spcAft>
                <a:spcPts val="0"/>
              </a:spcAft>
              <a:defRPr/>
            </a:pPr>
            <a:r>
              <a:rPr lang="en-US" sz="4000" b="1" kern="0" dirty="0">
                <a:solidFill>
                  <a:srgbClr val="FFFF00"/>
                </a:solidFill>
                <a:latin typeface="+mj-lt"/>
                <a:ea typeface="+mj-ea"/>
                <a:cs typeface="+mj-cs"/>
              </a:rPr>
              <a:t>Large-Scale PDF Generation</a:t>
            </a:r>
          </a:p>
        </p:txBody>
      </p:sp>
    </p:spTree>
    <p:extLst>
      <p:ext uri="{BB962C8B-B14F-4D97-AF65-F5344CB8AC3E}">
        <p14:creationId xmlns:p14="http://schemas.microsoft.com/office/powerpoint/2010/main" val="3553985700"/>
      </p:ext>
    </p:extLst>
  </p:cSld>
  <p:clrMapOvr>
    <a:masterClrMapping/>
  </p:clrMapOvr>
  <p:transition>
    <p:strips dir="rd"/>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Content Placeholder 2"/>
          <p:cNvSpPr>
            <a:spLocks noGrp="1"/>
          </p:cNvSpPr>
          <p:nvPr>
            <p:ph idx="1"/>
          </p:nvPr>
        </p:nvSpPr>
        <p:spPr>
          <a:xfrm>
            <a:off x="467544" y="1268760"/>
            <a:ext cx="8037909" cy="4739759"/>
          </a:xfrm>
        </p:spPr>
        <p:txBody>
          <a:bodyPr/>
          <a:lstStyle/>
          <a:p>
            <a:pPr marL="457200" indent="-457200" eaLnBrk="1" hangingPunct="1">
              <a:spcAft>
                <a:spcPts val="1200"/>
              </a:spcAft>
              <a:buFont typeface="Wingdings 3" pitchFamily="18" charset="2"/>
              <a:buAutoNum type="arabicPeriod"/>
            </a:pPr>
            <a:r>
              <a:rPr lang="en-US" altLang="en-US" sz="2400" b="1" dirty="0" err="1" smtClean="0">
                <a:solidFill>
                  <a:srgbClr val="00FFCC"/>
                </a:solidFill>
              </a:rPr>
              <a:t>4TB</a:t>
            </a:r>
            <a:r>
              <a:rPr lang="en-US" altLang="en-US" sz="2400" b="1" dirty="0" smtClean="0">
                <a:solidFill>
                  <a:srgbClr val="00FFCC"/>
                </a:solidFill>
              </a:rPr>
              <a:t> of scanned articles were sent to </a:t>
            </a:r>
            <a:r>
              <a:rPr lang="en-US" altLang="en-US" sz="2400" b="1" dirty="0" err="1" smtClean="0">
                <a:solidFill>
                  <a:srgbClr val="00FFCC"/>
                </a:solidFill>
              </a:rPr>
              <a:t>S3</a:t>
            </a:r>
            <a:endParaRPr lang="en-US" altLang="en-US" sz="2400" b="1" dirty="0" smtClean="0">
              <a:solidFill>
                <a:srgbClr val="00FFCC"/>
              </a:solidFill>
            </a:endParaRPr>
          </a:p>
          <a:p>
            <a:pPr marL="457200" indent="-457200" eaLnBrk="1" hangingPunct="1">
              <a:spcAft>
                <a:spcPts val="1200"/>
              </a:spcAft>
              <a:buFont typeface="Wingdings 3" pitchFamily="18" charset="2"/>
              <a:buNone/>
            </a:pPr>
            <a:r>
              <a:rPr lang="en-US" altLang="en-US" sz="2400" b="1" dirty="0" smtClean="0">
                <a:solidFill>
                  <a:srgbClr val="00FFCC"/>
                </a:solidFill>
              </a:rPr>
              <a:t>2.   A cluster of </a:t>
            </a:r>
            <a:r>
              <a:rPr lang="en-US" altLang="en-US" sz="2400" b="1" dirty="0" err="1" smtClean="0">
                <a:solidFill>
                  <a:srgbClr val="00FFCC"/>
                </a:solidFill>
              </a:rPr>
              <a:t>EC2</a:t>
            </a:r>
            <a:r>
              <a:rPr lang="en-US" altLang="en-US" sz="2400" b="1" dirty="0" smtClean="0">
                <a:solidFill>
                  <a:srgbClr val="00FFCC"/>
                </a:solidFill>
              </a:rPr>
              <a:t> machines configured to distribute the PDF generation via Hadoop</a:t>
            </a:r>
          </a:p>
          <a:p>
            <a:pPr marL="457200" indent="-457200" eaLnBrk="1" hangingPunct="1">
              <a:spcAft>
                <a:spcPts val="1200"/>
              </a:spcAft>
              <a:buFont typeface="Wingdings 3" pitchFamily="18" charset="2"/>
              <a:buNone/>
            </a:pPr>
            <a:r>
              <a:rPr lang="en-US" altLang="en-US" sz="2400" b="1" dirty="0" smtClean="0">
                <a:solidFill>
                  <a:srgbClr val="00FFCC"/>
                </a:solidFill>
              </a:rPr>
              <a:t>3.  </a:t>
            </a:r>
            <a:r>
              <a:rPr lang="en-US" altLang="en-US" sz="2400" b="1" dirty="0" smtClean="0">
                <a:solidFill>
                  <a:srgbClr val="00FFCC"/>
                </a:solidFill>
              </a:rPr>
              <a:t>Using </a:t>
            </a:r>
            <a:r>
              <a:rPr lang="en-US" altLang="en-US" sz="2400" b="1" dirty="0" smtClean="0">
                <a:solidFill>
                  <a:srgbClr val="00FFCC"/>
                </a:solidFill>
              </a:rPr>
              <a:t>100 EC2 instances and 24 hours, the New York Times was able </a:t>
            </a:r>
            <a:r>
              <a:rPr lang="en-US" altLang="en-US" sz="2400" b="1" dirty="0" smtClean="0">
                <a:solidFill>
                  <a:srgbClr val="00FFCC"/>
                </a:solidFill>
              </a:rPr>
              <a:t>to </a:t>
            </a:r>
            <a:r>
              <a:rPr lang="en-US" altLang="en-US" sz="2400" b="1" dirty="0" smtClean="0">
                <a:solidFill>
                  <a:srgbClr val="00FFCC"/>
                </a:solidFill>
              </a:rPr>
              <a:t>convert 4TB of scanned articles to 1.5TB of PDF documents</a:t>
            </a:r>
          </a:p>
          <a:p>
            <a:pPr marL="457200" indent="-457200" eaLnBrk="1" hangingPunct="1">
              <a:spcAft>
                <a:spcPts val="1200"/>
              </a:spcAft>
              <a:buFont typeface="Wingdings 3" pitchFamily="18" charset="2"/>
              <a:buNone/>
            </a:pPr>
            <a:r>
              <a:rPr lang="en-US" altLang="en-US" sz="2400" b="1" dirty="0" smtClean="0">
                <a:solidFill>
                  <a:srgbClr val="00FFCC"/>
                </a:solidFill>
              </a:rPr>
              <a:t>4.   Project can be done using similar ideas for </a:t>
            </a:r>
            <a:r>
              <a:rPr lang="en-US" altLang="en-US" sz="2400" b="1" dirty="0" smtClean="0">
                <a:solidFill>
                  <a:srgbClr val="00FFCC"/>
                </a:solidFill>
              </a:rPr>
              <a:t>different </a:t>
            </a:r>
            <a:r>
              <a:rPr lang="en-US" altLang="en-US" sz="2400" b="1" dirty="0" smtClean="0">
                <a:solidFill>
                  <a:srgbClr val="00FFCC"/>
                </a:solidFill>
              </a:rPr>
              <a:t>input </a:t>
            </a:r>
            <a:r>
              <a:rPr lang="en-US" altLang="en-US" sz="2400" b="1" dirty="0" smtClean="0">
                <a:solidFill>
                  <a:srgbClr val="00FFCC"/>
                </a:solidFill>
              </a:rPr>
              <a:t>data</a:t>
            </a:r>
            <a:endParaRPr lang="en-US" altLang="en-US" sz="2400" b="1" dirty="0" smtClean="0">
              <a:solidFill>
                <a:srgbClr val="00FFCC"/>
              </a:solidFill>
            </a:endParaRPr>
          </a:p>
          <a:p>
            <a:pPr marL="457200" indent="-457200" eaLnBrk="1" hangingPunct="1">
              <a:spcAft>
                <a:spcPts val="1200"/>
              </a:spcAft>
            </a:pPr>
            <a:endParaRPr lang="en-US" altLang="en-US" sz="2400" b="1" dirty="0" smtClean="0">
              <a:solidFill>
                <a:srgbClr val="00FFCC"/>
              </a:solidFill>
            </a:endParaRPr>
          </a:p>
          <a:p>
            <a:pPr marL="457200" indent="-457200" eaLnBrk="1" hangingPunct="1">
              <a:spcAft>
                <a:spcPts val="1200"/>
              </a:spcAft>
              <a:buFont typeface="Wingdings 3" pitchFamily="18" charset="2"/>
              <a:buNone/>
            </a:pPr>
            <a:endParaRPr lang="en-US" altLang="en-US" sz="2400" b="1" dirty="0" smtClean="0">
              <a:solidFill>
                <a:srgbClr val="00FFCC"/>
              </a:solidFill>
            </a:endParaRPr>
          </a:p>
        </p:txBody>
      </p:sp>
      <p:sp>
        <p:nvSpPr>
          <p:cNvPr id="4" name="Title 1"/>
          <p:cNvSpPr txBox="1">
            <a:spLocks/>
          </p:cNvSpPr>
          <p:nvPr/>
        </p:nvSpPr>
        <p:spPr bwMode="auto">
          <a:xfrm>
            <a:off x="687669" y="228201"/>
            <a:ext cx="7973615" cy="1143000"/>
          </a:xfrm>
          <a:prstGeom prst="rect">
            <a:avLst/>
          </a:prstGeom>
          <a:noFill/>
          <a:ln w="9525">
            <a:noFill/>
            <a:miter lim="800000"/>
            <a:headEnd/>
            <a:tailEnd/>
          </a:ln>
          <a:effectLst/>
        </p:spPr>
        <p:txBody>
          <a:bodyPr anchor="ctr">
            <a:normAutofit/>
          </a:bodyPr>
          <a:lstStyle/>
          <a:p>
            <a:pPr algn="ctr" eaLnBrk="1" fontAlgn="auto" hangingPunct="1">
              <a:spcAft>
                <a:spcPts val="0"/>
              </a:spcAft>
              <a:defRPr/>
            </a:pPr>
            <a:r>
              <a:rPr lang="en-US" sz="4000" b="1" kern="0" dirty="0">
                <a:solidFill>
                  <a:srgbClr val="FFFF00"/>
                </a:solidFill>
                <a:latin typeface="+mj-lt"/>
                <a:ea typeface="+mj-ea"/>
                <a:cs typeface="+mj-cs"/>
              </a:rPr>
              <a:t>Large-Scale PDF Generation</a:t>
            </a:r>
          </a:p>
        </p:txBody>
      </p:sp>
    </p:spTree>
    <p:extLst>
      <p:ext uri="{BB962C8B-B14F-4D97-AF65-F5344CB8AC3E}">
        <p14:creationId xmlns:p14="http://schemas.microsoft.com/office/powerpoint/2010/main" val="3888743050"/>
      </p:ext>
    </p:extLst>
  </p:cSld>
  <p:clrMapOvr>
    <a:masterClrMapping/>
  </p:clrMapOvr>
  <p:transition>
    <p:strips dir="rd"/>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36884" y="260647"/>
            <a:ext cx="8591600" cy="1046440"/>
          </a:xfrm>
          <a:prstGeom prst="rect">
            <a:avLst/>
          </a:prstGeom>
          <a:noFill/>
        </p:spPr>
        <p:txBody>
          <a:bodyPr wrap="square" rtlCol="0">
            <a:spAutoFit/>
          </a:bodyPr>
          <a:lstStyle/>
          <a:p>
            <a:r>
              <a:rPr lang="en-US" sz="3400" dirty="0" smtClean="0">
                <a:solidFill>
                  <a:srgbClr val="FFFF00"/>
                </a:solidFill>
                <a:latin typeface="+mj-lt"/>
              </a:rPr>
              <a:t>Hadoop-Related Projects at Apache </a:t>
            </a:r>
            <a:r>
              <a:rPr lang="en-US" sz="2800" dirty="0" smtClean="0">
                <a:solidFill>
                  <a:srgbClr val="00FFCC"/>
                </a:solidFill>
                <a:latin typeface="+mj-lt"/>
              </a:rPr>
              <a:t>https://hadoop.apache.org/</a:t>
            </a:r>
            <a:endParaRPr lang="en-US" sz="2800" dirty="0">
              <a:solidFill>
                <a:srgbClr val="00FFCC"/>
              </a:solidFill>
              <a:latin typeface="+mj-lt"/>
            </a:endParaRPr>
          </a:p>
        </p:txBody>
      </p:sp>
      <p:sp>
        <p:nvSpPr>
          <p:cNvPr id="3" name="TextBox 2"/>
          <p:cNvSpPr txBox="1"/>
          <p:nvPr/>
        </p:nvSpPr>
        <p:spPr>
          <a:xfrm>
            <a:off x="647564" y="1422427"/>
            <a:ext cx="8198910" cy="4770537"/>
          </a:xfrm>
          <a:prstGeom prst="rect">
            <a:avLst/>
          </a:prstGeom>
          <a:noFill/>
        </p:spPr>
        <p:txBody>
          <a:bodyPr wrap="square" rtlCol="0">
            <a:spAutoFit/>
          </a:bodyPr>
          <a:lstStyle/>
          <a:p>
            <a:pPr marL="285750" indent="-285750" algn="l">
              <a:spcAft>
                <a:spcPts val="600"/>
              </a:spcAft>
              <a:buClr>
                <a:srgbClr val="FFC000"/>
              </a:buClr>
              <a:buSzPct val="137000"/>
              <a:buFont typeface="Wingdings" panose="05000000000000000000" pitchFamily="2" charset="2"/>
              <a:buChar char="§"/>
            </a:pPr>
            <a:r>
              <a:rPr lang="en-US" sz="2400" dirty="0" smtClean="0"/>
              <a:t> </a:t>
            </a:r>
            <a:r>
              <a:rPr lang="en-US" sz="2800" dirty="0" err="1" smtClean="0">
                <a:solidFill>
                  <a:srgbClr val="00FFCC"/>
                </a:solidFill>
              </a:rPr>
              <a:t>Ambari</a:t>
            </a:r>
            <a:r>
              <a:rPr lang="en-US" sz="2800" dirty="0" smtClean="0">
                <a:solidFill>
                  <a:schemeClr val="bg1"/>
                </a:solidFill>
              </a:rPr>
              <a:t>: </a:t>
            </a:r>
            <a:r>
              <a:rPr lang="en-US" sz="2800" dirty="0" smtClean="0">
                <a:solidFill>
                  <a:schemeClr val="bg1"/>
                </a:solidFill>
              </a:rPr>
              <a:t>A web-based tool for provisioning, managing, and monitoring  Apache Hadoop clusters</a:t>
            </a:r>
          </a:p>
          <a:p>
            <a:pPr marL="285750" indent="-285750" algn="l">
              <a:spcAft>
                <a:spcPts val="600"/>
              </a:spcAft>
              <a:buClr>
                <a:srgbClr val="FFC000"/>
              </a:buClr>
              <a:buSzPct val="137000"/>
              <a:buFont typeface="Wingdings" panose="05000000000000000000" pitchFamily="2" charset="2"/>
              <a:buChar char="§"/>
            </a:pPr>
            <a:r>
              <a:rPr lang="en-US" sz="2800" dirty="0">
                <a:solidFill>
                  <a:schemeClr val="bg1"/>
                </a:solidFill>
              </a:rPr>
              <a:t> </a:t>
            </a:r>
            <a:r>
              <a:rPr lang="en-US" sz="2800" dirty="0" err="1" smtClean="0">
                <a:solidFill>
                  <a:srgbClr val="00FFCC"/>
                </a:solidFill>
              </a:rPr>
              <a:t>Ambari</a:t>
            </a:r>
            <a:r>
              <a:rPr lang="en-US" sz="2800" dirty="0" smtClean="0">
                <a:solidFill>
                  <a:srgbClr val="00FFCC"/>
                </a:solidFill>
              </a:rPr>
              <a:t> </a:t>
            </a:r>
            <a:r>
              <a:rPr lang="en-US" sz="2800" dirty="0" smtClean="0">
                <a:solidFill>
                  <a:schemeClr val="bg1"/>
                </a:solidFill>
              </a:rPr>
              <a:t>includes </a:t>
            </a:r>
            <a:r>
              <a:rPr lang="en-US" sz="2800" dirty="0" smtClean="0">
                <a:solidFill>
                  <a:schemeClr val="bg1"/>
                </a:solidFill>
              </a:rPr>
              <a:t>support for HDFS, MapReduce, Hive, </a:t>
            </a:r>
            <a:r>
              <a:rPr lang="en-US" sz="2800" dirty="0" err="1" smtClean="0">
                <a:solidFill>
                  <a:schemeClr val="bg1"/>
                </a:solidFill>
              </a:rPr>
              <a:t>Hbase</a:t>
            </a:r>
            <a:r>
              <a:rPr lang="en-US" sz="2800" dirty="0" smtClean="0">
                <a:solidFill>
                  <a:schemeClr val="bg1"/>
                </a:solidFill>
              </a:rPr>
              <a:t>, </a:t>
            </a:r>
            <a:r>
              <a:rPr lang="en-US" sz="2800" dirty="0" err="1" smtClean="0">
                <a:solidFill>
                  <a:schemeClr val="bg1"/>
                </a:solidFill>
              </a:rPr>
              <a:t>Hcatelog</a:t>
            </a:r>
            <a:r>
              <a:rPr lang="en-US" sz="2800" dirty="0" smtClean="0">
                <a:solidFill>
                  <a:schemeClr val="bg1"/>
                </a:solidFill>
              </a:rPr>
              <a:t>, </a:t>
            </a:r>
            <a:r>
              <a:rPr lang="en-US" sz="2800" dirty="0" err="1" smtClean="0">
                <a:solidFill>
                  <a:schemeClr val="bg1"/>
                </a:solidFill>
              </a:rPr>
              <a:t>ZooKeeper</a:t>
            </a:r>
            <a:r>
              <a:rPr lang="en-US" sz="2800" dirty="0" smtClean="0">
                <a:solidFill>
                  <a:schemeClr val="bg1"/>
                </a:solidFill>
              </a:rPr>
              <a:t>, Pig, and </a:t>
            </a:r>
            <a:r>
              <a:rPr lang="en-US" sz="2800" dirty="0" err="1" smtClean="0">
                <a:solidFill>
                  <a:schemeClr val="bg1"/>
                </a:solidFill>
              </a:rPr>
              <a:t>Sqoop</a:t>
            </a:r>
            <a:r>
              <a:rPr lang="en-US" sz="2800" dirty="0" smtClean="0">
                <a:solidFill>
                  <a:schemeClr val="bg1"/>
                </a:solidFill>
              </a:rPr>
              <a:t>, </a:t>
            </a:r>
            <a:r>
              <a:rPr lang="en-US" sz="2800" dirty="0" err="1" smtClean="0">
                <a:solidFill>
                  <a:schemeClr val="bg1"/>
                </a:solidFill>
              </a:rPr>
              <a:t>etc</a:t>
            </a:r>
            <a:endParaRPr lang="en-US" sz="2800" dirty="0" smtClean="0">
              <a:solidFill>
                <a:schemeClr val="bg1"/>
              </a:solidFill>
            </a:endParaRPr>
          </a:p>
          <a:p>
            <a:pPr marL="285750" indent="-285750" algn="l">
              <a:spcAft>
                <a:spcPts val="600"/>
              </a:spcAft>
              <a:buClr>
                <a:srgbClr val="FFC000"/>
              </a:buClr>
              <a:buSzPct val="137000"/>
              <a:buFont typeface="Wingdings" panose="05000000000000000000" pitchFamily="2" charset="2"/>
              <a:buChar char="§"/>
            </a:pPr>
            <a:r>
              <a:rPr lang="en-US" sz="2800" dirty="0">
                <a:solidFill>
                  <a:schemeClr val="bg1"/>
                </a:solidFill>
              </a:rPr>
              <a:t> </a:t>
            </a:r>
            <a:r>
              <a:rPr lang="en-US" sz="2800" dirty="0" err="1" smtClean="0">
                <a:solidFill>
                  <a:srgbClr val="00FFCC"/>
                </a:solidFill>
              </a:rPr>
              <a:t>Ambari</a:t>
            </a:r>
            <a:r>
              <a:rPr lang="en-US" sz="2800" dirty="0" smtClean="0">
                <a:solidFill>
                  <a:schemeClr val="bg1"/>
                </a:solidFill>
              </a:rPr>
              <a:t> also provides a dashboard for viewing cluster health and diagnose their </a:t>
            </a:r>
            <a:r>
              <a:rPr lang="en-US" sz="2800" dirty="0" smtClean="0">
                <a:solidFill>
                  <a:schemeClr val="bg1"/>
                </a:solidFill>
              </a:rPr>
              <a:t>performance </a:t>
            </a:r>
            <a:endParaRPr lang="en-US" sz="2800" dirty="0" smtClean="0">
              <a:solidFill>
                <a:schemeClr val="bg1"/>
              </a:solidFill>
            </a:endParaRPr>
          </a:p>
          <a:p>
            <a:pPr marL="285750" indent="-285750" algn="l">
              <a:spcAft>
                <a:spcPts val="600"/>
              </a:spcAft>
              <a:buClr>
                <a:srgbClr val="FFC000"/>
              </a:buClr>
              <a:buSzPct val="137000"/>
              <a:buFont typeface="Wingdings" panose="05000000000000000000" pitchFamily="2" charset="2"/>
              <a:buChar char="§"/>
            </a:pPr>
            <a:r>
              <a:rPr lang="en-US" sz="3200" dirty="0" smtClean="0">
                <a:solidFill>
                  <a:srgbClr val="00FFCC"/>
                </a:solidFill>
              </a:rPr>
              <a:t>  </a:t>
            </a:r>
            <a:r>
              <a:rPr lang="en-US" sz="3200" dirty="0" smtClean="0">
                <a:solidFill>
                  <a:srgbClr val="00FFCC"/>
                </a:solidFill>
              </a:rPr>
              <a:t>Avro</a:t>
            </a:r>
            <a:r>
              <a:rPr lang="en-US" sz="2800" dirty="0" smtClean="0">
                <a:solidFill>
                  <a:schemeClr val="bg1"/>
                </a:solidFill>
              </a:rPr>
              <a:t>: </a:t>
            </a:r>
            <a:r>
              <a:rPr lang="en-US" sz="2800" dirty="0" smtClean="0">
                <a:solidFill>
                  <a:schemeClr val="bg1"/>
                </a:solidFill>
              </a:rPr>
              <a:t>A data serialization </a:t>
            </a:r>
            <a:r>
              <a:rPr lang="en-US" sz="2800" dirty="0" smtClean="0">
                <a:solidFill>
                  <a:schemeClr val="bg1"/>
                </a:solidFill>
              </a:rPr>
              <a:t>systems</a:t>
            </a:r>
            <a:endParaRPr lang="en-US" sz="2800" dirty="0" smtClean="0">
              <a:solidFill>
                <a:schemeClr val="bg1"/>
              </a:solidFill>
            </a:endParaRPr>
          </a:p>
          <a:p>
            <a:pPr marL="285750" indent="-285750" algn="l">
              <a:spcAft>
                <a:spcPts val="600"/>
              </a:spcAft>
              <a:buClr>
                <a:srgbClr val="FFC000"/>
              </a:buClr>
              <a:buSzPct val="137000"/>
              <a:buFont typeface="Wingdings" panose="05000000000000000000" pitchFamily="2" charset="2"/>
              <a:buChar char="§"/>
            </a:pPr>
            <a:endParaRPr lang="en-US" sz="2400" dirty="0">
              <a:solidFill>
                <a:schemeClr val="bg1"/>
              </a:solidFill>
            </a:endParaRPr>
          </a:p>
        </p:txBody>
      </p:sp>
    </p:spTree>
    <p:extLst>
      <p:ext uri="{BB962C8B-B14F-4D97-AF65-F5344CB8AC3E}">
        <p14:creationId xmlns:p14="http://schemas.microsoft.com/office/powerpoint/2010/main" val="3787660058"/>
      </p:ext>
    </p:extLst>
  </p:cSld>
  <p:clrMapOvr>
    <a:masterClrMapping/>
  </p:clrMapOvr>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36884" y="260647"/>
            <a:ext cx="8591600" cy="1046440"/>
          </a:xfrm>
          <a:prstGeom prst="rect">
            <a:avLst/>
          </a:prstGeom>
          <a:noFill/>
        </p:spPr>
        <p:txBody>
          <a:bodyPr wrap="square" rtlCol="0">
            <a:spAutoFit/>
          </a:bodyPr>
          <a:lstStyle/>
          <a:p>
            <a:r>
              <a:rPr lang="en-US" sz="3400" dirty="0" smtClean="0">
                <a:solidFill>
                  <a:srgbClr val="FFFF00"/>
                </a:solidFill>
                <a:latin typeface="+mj-lt"/>
              </a:rPr>
              <a:t>Hadoop-Related Projects at Apache </a:t>
            </a:r>
            <a:r>
              <a:rPr lang="en-US" sz="2800" dirty="0" smtClean="0">
                <a:solidFill>
                  <a:srgbClr val="00FFCC"/>
                </a:solidFill>
                <a:latin typeface="+mj-lt"/>
              </a:rPr>
              <a:t>https://hadoop.apache.org</a:t>
            </a:r>
            <a:endParaRPr lang="en-US" sz="2800" dirty="0">
              <a:solidFill>
                <a:srgbClr val="00FFCC"/>
              </a:solidFill>
              <a:latin typeface="+mj-lt"/>
            </a:endParaRPr>
          </a:p>
        </p:txBody>
      </p:sp>
      <p:sp>
        <p:nvSpPr>
          <p:cNvPr id="3" name="TextBox 2"/>
          <p:cNvSpPr txBox="1"/>
          <p:nvPr/>
        </p:nvSpPr>
        <p:spPr>
          <a:xfrm>
            <a:off x="713249" y="1844824"/>
            <a:ext cx="7838870" cy="4031873"/>
          </a:xfrm>
          <a:prstGeom prst="rect">
            <a:avLst/>
          </a:prstGeom>
          <a:noFill/>
        </p:spPr>
        <p:txBody>
          <a:bodyPr wrap="square" rtlCol="0">
            <a:spAutoFit/>
          </a:bodyPr>
          <a:lstStyle/>
          <a:p>
            <a:pPr marL="285750" indent="-285750" algn="l">
              <a:spcAft>
                <a:spcPts val="1200"/>
              </a:spcAft>
              <a:buClr>
                <a:srgbClr val="FFC000"/>
              </a:buClr>
              <a:buSzPct val="137000"/>
              <a:buFont typeface="Wingdings" panose="05000000000000000000" pitchFamily="2" charset="2"/>
              <a:buChar char="§"/>
            </a:pPr>
            <a:r>
              <a:rPr lang="en-US" sz="3600" dirty="0" smtClean="0">
                <a:solidFill>
                  <a:srgbClr val="00FFCC"/>
                </a:solidFill>
              </a:rPr>
              <a:t>Cassandra</a:t>
            </a:r>
            <a:r>
              <a:rPr lang="en-US" sz="3200" dirty="0" smtClean="0">
                <a:solidFill>
                  <a:schemeClr val="bg1"/>
                </a:solidFill>
              </a:rPr>
              <a:t>: A </a:t>
            </a:r>
            <a:r>
              <a:rPr lang="en-US" sz="3200" dirty="0" smtClean="0">
                <a:solidFill>
                  <a:schemeClr val="bg1"/>
                </a:solidFill>
              </a:rPr>
              <a:t>scalable multi-user database with no single points of </a:t>
            </a:r>
            <a:r>
              <a:rPr lang="en-US" sz="3200" dirty="0" smtClean="0">
                <a:solidFill>
                  <a:schemeClr val="bg1"/>
                </a:solidFill>
              </a:rPr>
              <a:t>failure </a:t>
            </a:r>
            <a:endParaRPr lang="en-US" sz="3200" dirty="0" smtClean="0">
              <a:solidFill>
                <a:schemeClr val="bg1"/>
              </a:solidFill>
            </a:endParaRPr>
          </a:p>
          <a:p>
            <a:pPr marL="285750" indent="-285750" algn="l">
              <a:spcAft>
                <a:spcPts val="1200"/>
              </a:spcAft>
              <a:buClr>
                <a:srgbClr val="FFC000"/>
              </a:buClr>
              <a:buSzPct val="137000"/>
              <a:buFont typeface="Wingdings" panose="05000000000000000000" pitchFamily="2" charset="2"/>
              <a:buChar char="§"/>
            </a:pPr>
            <a:r>
              <a:rPr lang="en-US" sz="3200" dirty="0">
                <a:solidFill>
                  <a:schemeClr val="bg1"/>
                </a:solidFill>
              </a:rPr>
              <a:t> </a:t>
            </a:r>
            <a:r>
              <a:rPr lang="en-US" sz="3600" dirty="0" err="1" smtClean="0">
                <a:solidFill>
                  <a:srgbClr val="00FFCC"/>
                </a:solidFill>
              </a:rPr>
              <a:t>Chukwa</a:t>
            </a:r>
            <a:r>
              <a:rPr lang="en-US" sz="3600" dirty="0" smtClean="0">
                <a:solidFill>
                  <a:srgbClr val="00FFCC"/>
                </a:solidFill>
              </a:rPr>
              <a:t>: </a:t>
            </a:r>
            <a:r>
              <a:rPr lang="en-US" sz="3200" dirty="0" smtClean="0">
                <a:solidFill>
                  <a:schemeClr val="bg1"/>
                </a:solidFill>
              </a:rPr>
              <a:t>A </a:t>
            </a:r>
            <a:r>
              <a:rPr lang="en-US" sz="3200" dirty="0" smtClean="0">
                <a:solidFill>
                  <a:schemeClr val="bg1"/>
                </a:solidFill>
              </a:rPr>
              <a:t>data collection system for </a:t>
            </a:r>
            <a:r>
              <a:rPr lang="en-US" sz="3200" dirty="0" smtClean="0">
                <a:solidFill>
                  <a:schemeClr val="bg1"/>
                </a:solidFill>
              </a:rPr>
              <a:t>managing </a:t>
            </a:r>
            <a:r>
              <a:rPr lang="en-US" sz="3200" dirty="0" smtClean="0">
                <a:solidFill>
                  <a:schemeClr val="bg1"/>
                </a:solidFill>
              </a:rPr>
              <a:t>large distributed systems</a:t>
            </a:r>
          </a:p>
          <a:p>
            <a:pPr marL="285750" indent="-285750" algn="l">
              <a:spcAft>
                <a:spcPts val="1200"/>
              </a:spcAft>
              <a:buClr>
                <a:srgbClr val="FFC000"/>
              </a:buClr>
              <a:buSzPct val="137000"/>
              <a:buFont typeface="Wingdings" panose="05000000000000000000" pitchFamily="2" charset="2"/>
              <a:buChar char="§"/>
            </a:pPr>
            <a:r>
              <a:rPr lang="en-US" sz="3200" dirty="0">
                <a:solidFill>
                  <a:schemeClr val="bg1"/>
                </a:solidFill>
              </a:rPr>
              <a:t> </a:t>
            </a:r>
            <a:r>
              <a:rPr lang="en-US" sz="3600" dirty="0" err="1" smtClean="0">
                <a:solidFill>
                  <a:srgbClr val="00FFCC"/>
                </a:solidFill>
              </a:rPr>
              <a:t>Hbase</a:t>
            </a:r>
            <a:r>
              <a:rPr lang="en-US" sz="3600" dirty="0" smtClean="0">
                <a:solidFill>
                  <a:srgbClr val="00FFCC"/>
                </a:solidFill>
              </a:rPr>
              <a:t>: </a:t>
            </a:r>
            <a:r>
              <a:rPr lang="en-US" sz="3200" dirty="0" smtClean="0">
                <a:solidFill>
                  <a:schemeClr val="bg1"/>
                </a:solidFill>
              </a:rPr>
              <a:t>A </a:t>
            </a:r>
            <a:r>
              <a:rPr lang="en-US" sz="3200" dirty="0" smtClean="0">
                <a:solidFill>
                  <a:schemeClr val="bg1"/>
                </a:solidFill>
              </a:rPr>
              <a:t>scalable distributed database that supports structured data storage for large </a:t>
            </a:r>
            <a:r>
              <a:rPr lang="en-US" sz="3200" dirty="0" smtClean="0">
                <a:solidFill>
                  <a:schemeClr val="bg1"/>
                </a:solidFill>
              </a:rPr>
              <a:t>tables</a:t>
            </a:r>
            <a:endParaRPr lang="en-US" sz="3200" dirty="0">
              <a:solidFill>
                <a:schemeClr val="bg1"/>
              </a:solidFill>
            </a:endParaRPr>
          </a:p>
        </p:txBody>
      </p:sp>
    </p:spTree>
    <p:extLst>
      <p:ext uri="{BB962C8B-B14F-4D97-AF65-F5344CB8AC3E}">
        <p14:creationId xmlns:p14="http://schemas.microsoft.com/office/powerpoint/2010/main" val="3545066204"/>
      </p:ext>
    </p:extLst>
  </p:cSld>
  <p:clrMapOvr>
    <a:masterClrMapping/>
  </p:clrMapOvr>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85067" y="188640"/>
            <a:ext cx="7740860" cy="1046440"/>
          </a:xfrm>
          <a:prstGeom prst="rect">
            <a:avLst/>
          </a:prstGeom>
          <a:noFill/>
        </p:spPr>
        <p:txBody>
          <a:bodyPr wrap="square" rtlCol="0">
            <a:spAutoFit/>
          </a:bodyPr>
          <a:lstStyle/>
          <a:p>
            <a:r>
              <a:rPr lang="en-US" sz="3400" dirty="0" smtClean="0">
                <a:solidFill>
                  <a:srgbClr val="FFFF00"/>
                </a:solidFill>
                <a:latin typeface="+mj-lt"/>
              </a:rPr>
              <a:t>Hadoop-Related Projects at Apache   </a:t>
            </a:r>
            <a:r>
              <a:rPr lang="en-US" sz="2800" dirty="0" smtClean="0">
                <a:solidFill>
                  <a:srgbClr val="00FFCC"/>
                </a:solidFill>
                <a:latin typeface="+mj-lt"/>
              </a:rPr>
              <a:t>https://hadoop.apache.org</a:t>
            </a:r>
            <a:endParaRPr lang="en-US" sz="2800" dirty="0">
              <a:solidFill>
                <a:srgbClr val="FFFF00"/>
              </a:solidFill>
              <a:latin typeface="+mj-lt"/>
            </a:endParaRPr>
          </a:p>
        </p:txBody>
      </p:sp>
      <p:sp>
        <p:nvSpPr>
          <p:cNvPr id="5" name="TextBox 4"/>
          <p:cNvSpPr txBox="1"/>
          <p:nvPr/>
        </p:nvSpPr>
        <p:spPr>
          <a:xfrm>
            <a:off x="467544" y="1628800"/>
            <a:ext cx="8028892" cy="4585871"/>
          </a:xfrm>
          <a:prstGeom prst="rect">
            <a:avLst/>
          </a:prstGeom>
          <a:noFill/>
        </p:spPr>
        <p:txBody>
          <a:bodyPr wrap="square" rtlCol="0">
            <a:spAutoFit/>
          </a:bodyPr>
          <a:lstStyle/>
          <a:p>
            <a:pPr marL="285750" indent="-285750" algn="l">
              <a:spcAft>
                <a:spcPts val="1200"/>
              </a:spcAft>
              <a:buClr>
                <a:srgbClr val="FFC000"/>
              </a:buClr>
              <a:buSzPct val="137000"/>
              <a:buFont typeface="Wingdings" panose="05000000000000000000" pitchFamily="2" charset="2"/>
              <a:buChar char="§"/>
            </a:pPr>
            <a:r>
              <a:rPr lang="en-US" sz="2800" dirty="0" smtClean="0">
                <a:solidFill>
                  <a:srgbClr val="00FFCC"/>
                </a:solidFill>
              </a:rPr>
              <a:t> </a:t>
            </a:r>
            <a:r>
              <a:rPr lang="en-US" sz="3600" dirty="0" smtClean="0">
                <a:solidFill>
                  <a:srgbClr val="00FFCC"/>
                </a:solidFill>
              </a:rPr>
              <a:t>Hive: </a:t>
            </a:r>
            <a:r>
              <a:rPr lang="en-US" sz="3200" dirty="0" smtClean="0">
                <a:solidFill>
                  <a:schemeClr val="bg1"/>
                </a:solidFill>
              </a:rPr>
              <a:t>A </a:t>
            </a:r>
            <a:r>
              <a:rPr lang="en-US" sz="3200" dirty="0" smtClean="0">
                <a:solidFill>
                  <a:schemeClr val="bg1"/>
                </a:solidFill>
              </a:rPr>
              <a:t>data warehouse infrastructure that provides data summarization and ad hoc </a:t>
            </a:r>
            <a:r>
              <a:rPr lang="en-US" sz="3200" dirty="0" smtClean="0">
                <a:solidFill>
                  <a:schemeClr val="bg1"/>
                </a:solidFill>
              </a:rPr>
              <a:t>querying</a:t>
            </a:r>
            <a:endParaRPr lang="en-US" sz="3200" dirty="0" smtClean="0">
              <a:solidFill>
                <a:schemeClr val="bg1"/>
              </a:solidFill>
            </a:endParaRPr>
          </a:p>
          <a:p>
            <a:pPr marL="285750" indent="-285750" algn="l">
              <a:spcAft>
                <a:spcPts val="1200"/>
              </a:spcAft>
              <a:buClr>
                <a:srgbClr val="FFC000"/>
              </a:buClr>
              <a:buSzPct val="137000"/>
              <a:buFont typeface="Wingdings" panose="05000000000000000000" pitchFamily="2" charset="2"/>
              <a:buChar char="§"/>
            </a:pPr>
            <a:r>
              <a:rPr lang="en-US" sz="3600" dirty="0" smtClean="0">
                <a:solidFill>
                  <a:srgbClr val="00FFCC"/>
                </a:solidFill>
              </a:rPr>
              <a:t> Mahout:  </a:t>
            </a:r>
            <a:r>
              <a:rPr lang="en-US" sz="3200" dirty="0" smtClean="0">
                <a:solidFill>
                  <a:schemeClr val="bg1"/>
                </a:solidFill>
              </a:rPr>
              <a:t>A scalable machine learning    </a:t>
            </a:r>
            <a:br>
              <a:rPr lang="en-US" sz="3200" dirty="0" smtClean="0">
                <a:solidFill>
                  <a:schemeClr val="bg1"/>
                </a:solidFill>
              </a:rPr>
            </a:br>
            <a:r>
              <a:rPr lang="en-US" sz="3200" dirty="0" smtClean="0">
                <a:solidFill>
                  <a:schemeClr val="bg1"/>
                </a:solidFill>
              </a:rPr>
              <a:t> and data mining library </a:t>
            </a:r>
            <a:endParaRPr lang="en-US" sz="3200" dirty="0">
              <a:solidFill>
                <a:schemeClr val="bg1"/>
              </a:solidFill>
            </a:endParaRPr>
          </a:p>
          <a:p>
            <a:pPr marL="285750" indent="-285750" algn="l">
              <a:spcAft>
                <a:spcPts val="1200"/>
              </a:spcAft>
              <a:buClr>
                <a:srgbClr val="FFC000"/>
              </a:buClr>
              <a:buSzPct val="137000"/>
              <a:buFont typeface="Wingdings" panose="05000000000000000000" pitchFamily="2" charset="2"/>
              <a:buChar char="§"/>
            </a:pPr>
            <a:r>
              <a:rPr lang="en-US" sz="3600" dirty="0" smtClean="0">
                <a:solidFill>
                  <a:srgbClr val="00FFCC"/>
                </a:solidFill>
              </a:rPr>
              <a:t> </a:t>
            </a:r>
            <a:r>
              <a:rPr lang="en-US" sz="3600" dirty="0" err="1" smtClean="0">
                <a:solidFill>
                  <a:srgbClr val="00FFCC"/>
                </a:solidFill>
              </a:rPr>
              <a:t>Tez</a:t>
            </a:r>
            <a:r>
              <a:rPr lang="en-US" sz="3200" dirty="0" smtClean="0">
                <a:solidFill>
                  <a:schemeClr val="bg1"/>
                </a:solidFill>
              </a:rPr>
              <a:t>: </a:t>
            </a:r>
            <a:r>
              <a:rPr lang="en-US" sz="3200" dirty="0" smtClean="0">
                <a:solidFill>
                  <a:schemeClr val="bg1"/>
                </a:solidFill>
              </a:rPr>
              <a:t>A data-flow framework, built on   </a:t>
            </a:r>
            <a:br>
              <a:rPr lang="en-US" sz="3200" dirty="0" smtClean="0">
                <a:solidFill>
                  <a:schemeClr val="bg1"/>
                </a:solidFill>
              </a:rPr>
            </a:br>
            <a:r>
              <a:rPr lang="en-US" sz="3200" dirty="0" smtClean="0">
                <a:solidFill>
                  <a:schemeClr val="bg1"/>
                </a:solidFill>
              </a:rPr>
              <a:t>  Hadoop YARN, which executes DAG of </a:t>
            </a:r>
            <a:br>
              <a:rPr lang="en-US" sz="3200" dirty="0" smtClean="0">
                <a:solidFill>
                  <a:schemeClr val="bg1"/>
                </a:solidFill>
              </a:rPr>
            </a:br>
            <a:r>
              <a:rPr lang="en-US" sz="3200" dirty="0" smtClean="0">
                <a:solidFill>
                  <a:schemeClr val="bg1"/>
                </a:solidFill>
              </a:rPr>
              <a:t>  tasks in batch and interactive </a:t>
            </a:r>
            <a:r>
              <a:rPr lang="en-US" sz="3200" dirty="0" smtClean="0">
                <a:solidFill>
                  <a:schemeClr val="bg1"/>
                </a:solidFill>
              </a:rPr>
              <a:t>modes </a:t>
            </a:r>
            <a:r>
              <a:rPr lang="en-US" sz="3600" dirty="0" smtClean="0">
                <a:solidFill>
                  <a:srgbClr val="00FFCC"/>
                </a:solidFill>
              </a:rPr>
              <a:t> </a:t>
            </a:r>
            <a:endParaRPr lang="en-US" sz="3200" dirty="0">
              <a:solidFill>
                <a:schemeClr val="bg1"/>
              </a:solidFill>
            </a:endParaRPr>
          </a:p>
        </p:txBody>
      </p:sp>
    </p:spTree>
    <p:extLst>
      <p:ext uri="{BB962C8B-B14F-4D97-AF65-F5344CB8AC3E}">
        <p14:creationId xmlns:p14="http://schemas.microsoft.com/office/powerpoint/2010/main" val="696220481"/>
      </p:ext>
    </p:extLst>
  </p:cSld>
  <p:clrMapOvr>
    <a:masterClrMapping/>
  </p:clrMapOvr>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95536" y="201995"/>
            <a:ext cx="8352420" cy="1046440"/>
          </a:xfrm>
          <a:prstGeom prst="rect">
            <a:avLst/>
          </a:prstGeom>
          <a:noFill/>
        </p:spPr>
        <p:txBody>
          <a:bodyPr wrap="square" rtlCol="0">
            <a:spAutoFit/>
          </a:bodyPr>
          <a:lstStyle/>
          <a:p>
            <a:r>
              <a:rPr lang="en-US" sz="3400" dirty="0" smtClean="0">
                <a:solidFill>
                  <a:srgbClr val="FFFF00"/>
                </a:solidFill>
                <a:latin typeface="+mj-lt"/>
              </a:rPr>
              <a:t>Hadoop-Related Projects at Apache </a:t>
            </a:r>
            <a:r>
              <a:rPr lang="en-US" sz="2800" dirty="0" smtClean="0">
                <a:solidFill>
                  <a:srgbClr val="00FFCC"/>
                </a:solidFill>
                <a:latin typeface="+mj-lt"/>
              </a:rPr>
              <a:t>https://hadoop.apache.org/</a:t>
            </a:r>
            <a:endParaRPr lang="en-US" sz="2800" dirty="0">
              <a:solidFill>
                <a:srgbClr val="FFFF00"/>
              </a:solidFill>
              <a:latin typeface="+mj-lt"/>
            </a:endParaRPr>
          </a:p>
        </p:txBody>
      </p:sp>
      <p:sp>
        <p:nvSpPr>
          <p:cNvPr id="5" name="TextBox 4"/>
          <p:cNvSpPr txBox="1"/>
          <p:nvPr/>
        </p:nvSpPr>
        <p:spPr>
          <a:xfrm>
            <a:off x="287524" y="1340768"/>
            <a:ext cx="8388932" cy="5016758"/>
          </a:xfrm>
          <a:prstGeom prst="rect">
            <a:avLst/>
          </a:prstGeom>
          <a:noFill/>
        </p:spPr>
        <p:txBody>
          <a:bodyPr wrap="square" rtlCol="0">
            <a:spAutoFit/>
          </a:bodyPr>
          <a:lstStyle/>
          <a:p>
            <a:pPr marL="285750" indent="-285750" algn="l">
              <a:spcAft>
                <a:spcPts val="1200"/>
              </a:spcAft>
              <a:buClr>
                <a:srgbClr val="FFC000"/>
              </a:buClr>
              <a:buSzPct val="137000"/>
              <a:buFont typeface="Wingdings" panose="05000000000000000000" pitchFamily="2" charset="2"/>
              <a:buChar char="§"/>
            </a:pPr>
            <a:r>
              <a:rPr lang="en-US" sz="2800" dirty="0" smtClean="0">
                <a:solidFill>
                  <a:srgbClr val="00FFCC"/>
                </a:solidFill>
              </a:rPr>
              <a:t>   </a:t>
            </a:r>
            <a:r>
              <a:rPr lang="en-US" sz="3600" dirty="0" err="1" smtClean="0">
                <a:solidFill>
                  <a:srgbClr val="00FFCC"/>
                </a:solidFill>
              </a:rPr>
              <a:t>ZooKeepeer</a:t>
            </a:r>
            <a:r>
              <a:rPr lang="en-US" sz="3600" dirty="0" smtClean="0">
                <a:solidFill>
                  <a:srgbClr val="00FFCC"/>
                </a:solidFill>
              </a:rPr>
              <a:t>: </a:t>
            </a:r>
            <a:r>
              <a:rPr lang="en-US" sz="3200" dirty="0" smtClean="0">
                <a:solidFill>
                  <a:schemeClr val="bg1"/>
                </a:solidFill>
              </a:rPr>
              <a:t>A high-performance </a:t>
            </a:r>
            <a:br>
              <a:rPr lang="en-US" sz="3200" dirty="0" smtClean="0">
                <a:solidFill>
                  <a:schemeClr val="bg1"/>
                </a:solidFill>
              </a:rPr>
            </a:br>
            <a:r>
              <a:rPr lang="en-US" sz="3200" dirty="0" smtClean="0">
                <a:solidFill>
                  <a:schemeClr val="bg1"/>
                </a:solidFill>
              </a:rPr>
              <a:t>   coordination service for distributed </a:t>
            </a:r>
            <a:br>
              <a:rPr lang="en-US" sz="3200" dirty="0" smtClean="0">
                <a:solidFill>
                  <a:schemeClr val="bg1"/>
                </a:solidFill>
              </a:rPr>
            </a:br>
            <a:r>
              <a:rPr lang="en-US" sz="3200" dirty="0" smtClean="0">
                <a:solidFill>
                  <a:schemeClr val="bg1"/>
                </a:solidFill>
              </a:rPr>
              <a:t>   </a:t>
            </a:r>
            <a:r>
              <a:rPr lang="en-US" sz="3200" dirty="0" smtClean="0">
                <a:solidFill>
                  <a:schemeClr val="bg1"/>
                </a:solidFill>
              </a:rPr>
              <a:t>applications</a:t>
            </a:r>
            <a:endParaRPr lang="en-US" sz="3200" dirty="0" smtClean="0">
              <a:solidFill>
                <a:schemeClr val="bg1"/>
              </a:solidFill>
            </a:endParaRPr>
          </a:p>
          <a:p>
            <a:pPr marL="285750" indent="-285750" algn="l">
              <a:spcAft>
                <a:spcPts val="1200"/>
              </a:spcAft>
              <a:buClr>
                <a:srgbClr val="FFC000"/>
              </a:buClr>
              <a:buSzPct val="137000"/>
              <a:buFont typeface="Wingdings" panose="05000000000000000000" pitchFamily="2" charset="2"/>
              <a:buChar char="§"/>
            </a:pPr>
            <a:r>
              <a:rPr lang="en-US" sz="3600" dirty="0" smtClean="0">
                <a:solidFill>
                  <a:srgbClr val="00FFCC"/>
                </a:solidFill>
              </a:rPr>
              <a:t>  Pig:  </a:t>
            </a:r>
            <a:r>
              <a:rPr lang="en-US" sz="3200" dirty="0" smtClean="0">
                <a:solidFill>
                  <a:schemeClr val="bg1"/>
                </a:solidFill>
              </a:rPr>
              <a:t>A high-level data-flow language and </a:t>
            </a:r>
            <a:br>
              <a:rPr lang="en-US" sz="3200" dirty="0" smtClean="0">
                <a:solidFill>
                  <a:schemeClr val="bg1"/>
                </a:solidFill>
              </a:rPr>
            </a:br>
            <a:r>
              <a:rPr lang="en-US" sz="3200" dirty="0" smtClean="0">
                <a:solidFill>
                  <a:schemeClr val="bg1"/>
                </a:solidFill>
              </a:rPr>
              <a:t>   execution framework for parallel </a:t>
            </a:r>
            <a:br>
              <a:rPr lang="en-US" sz="3200" dirty="0" smtClean="0">
                <a:solidFill>
                  <a:schemeClr val="bg1"/>
                </a:solidFill>
              </a:rPr>
            </a:br>
            <a:r>
              <a:rPr lang="en-US" sz="3200" dirty="0" smtClean="0">
                <a:solidFill>
                  <a:schemeClr val="bg1"/>
                </a:solidFill>
              </a:rPr>
              <a:t>   </a:t>
            </a:r>
            <a:r>
              <a:rPr lang="en-US" sz="3200" dirty="0" smtClean="0">
                <a:solidFill>
                  <a:schemeClr val="bg1"/>
                </a:solidFill>
              </a:rPr>
              <a:t>computation</a:t>
            </a:r>
            <a:endParaRPr lang="en-US" sz="3200" dirty="0" smtClean="0">
              <a:solidFill>
                <a:schemeClr val="bg1"/>
              </a:solidFill>
            </a:endParaRPr>
          </a:p>
          <a:p>
            <a:pPr marL="285750" indent="-285750" algn="l">
              <a:spcAft>
                <a:spcPts val="1200"/>
              </a:spcAft>
              <a:buClr>
                <a:srgbClr val="FFC000"/>
              </a:buClr>
              <a:buSzPct val="137000"/>
              <a:buFont typeface="Wingdings" panose="05000000000000000000" pitchFamily="2" charset="2"/>
              <a:buChar char="§"/>
            </a:pPr>
            <a:r>
              <a:rPr lang="en-US" sz="3600" dirty="0">
                <a:solidFill>
                  <a:srgbClr val="00FFCC"/>
                </a:solidFill>
              </a:rPr>
              <a:t> </a:t>
            </a:r>
            <a:r>
              <a:rPr lang="en-US" sz="3600" dirty="0" smtClean="0">
                <a:solidFill>
                  <a:srgbClr val="00FFCC"/>
                </a:solidFill>
              </a:rPr>
              <a:t> Spark:  </a:t>
            </a:r>
            <a:r>
              <a:rPr lang="en-US" sz="3200" dirty="0" smtClean="0">
                <a:solidFill>
                  <a:schemeClr val="bg1"/>
                </a:solidFill>
              </a:rPr>
              <a:t>A expressive programming model </a:t>
            </a:r>
            <a:br>
              <a:rPr lang="en-US" sz="3200" dirty="0" smtClean="0">
                <a:solidFill>
                  <a:schemeClr val="bg1"/>
                </a:solidFill>
              </a:rPr>
            </a:br>
            <a:r>
              <a:rPr lang="en-US" sz="3200" dirty="0" smtClean="0">
                <a:solidFill>
                  <a:schemeClr val="bg1"/>
                </a:solidFill>
              </a:rPr>
              <a:t>  for Hadoop data to be executed in streaming </a:t>
            </a:r>
            <a:br>
              <a:rPr lang="en-US" sz="3200" dirty="0" smtClean="0">
                <a:solidFill>
                  <a:schemeClr val="bg1"/>
                </a:solidFill>
              </a:rPr>
            </a:br>
            <a:r>
              <a:rPr lang="en-US" sz="3200" dirty="0" smtClean="0">
                <a:solidFill>
                  <a:schemeClr val="bg1"/>
                </a:solidFill>
              </a:rPr>
              <a:t>  and general graph </a:t>
            </a:r>
            <a:r>
              <a:rPr lang="en-US" sz="3200" dirty="0" smtClean="0">
                <a:solidFill>
                  <a:schemeClr val="bg1"/>
                </a:solidFill>
              </a:rPr>
              <a:t>computation</a:t>
            </a:r>
            <a:endParaRPr lang="en-US" sz="2400" dirty="0">
              <a:solidFill>
                <a:schemeClr val="bg1"/>
              </a:solidFill>
            </a:endParaRPr>
          </a:p>
        </p:txBody>
      </p:sp>
    </p:spTree>
    <p:extLst>
      <p:ext uri="{BB962C8B-B14F-4D97-AF65-F5344CB8AC3E}">
        <p14:creationId xmlns:p14="http://schemas.microsoft.com/office/powerpoint/2010/main" val="1033807359"/>
      </p:ext>
    </p:extLst>
  </p:cSld>
  <p:clrMapOvr>
    <a:masterClrMapping/>
  </p:clrMapOvr>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1500" y="80628"/>
            <a:ext cx="8964996" cy="6124754"/>
          </a:xfrm>
          <a:prstGeom prst="rect">
            <a:avLst/>
          </a:prstGeom>
        </p:spPr>
        <p:txBody>
          <a:bodyPr wrap="square">
            <a:spAutoFit/>
          </a:bodyPr>
          <a:lstStyle/>
          <a:p>
            <a:pPr algn="l">
              <a:buClr>
                <a:srgbClr val="FF0000"/>
              </a:buClr>
              <a:buSzPct val="151000"/>
            </a:pPr>
            <a:r>
              <a:rPr lang="en-US" sz="2800" dirty="0" smtClean="0">
                <a:solidFill>
                  <a:srgbClr val="FFFF00"/>
                </a:solidFill>
              </a:rPr>
              <a:t>               </a:t>
            </a:r>
            <a:r>
              <a:rPr lang="en-US" sz="3200" dirty="0" smtClean="0">
                <a:solidFill>
                  <a:srgbClr val="FFFF00"/>
                </a:solidFill>
                <a:latin typeface="+mj-lt"/>
              </a:rPr>
              <a:t>Prominent Use Cases of Hadoop</a:t>
            </a:r>
          </a:p>
          <a:p>
            <a:pPr marL="285750" indent="-285750" algn="l">
              <a:spcBef>
                <a:spcPts val="1200"/>
              </a:spcBef>
              <a:buClr>
                <a:srgbClr val="FF0000"/>
              </a:buClr>
              <a:buSzPct val="151000"/>
              <a:buFont typeface="Wingdings" panose="05000000000000000000" pitchFamily="2" charset="2"/>
              <a:buChar char="§"/>
            </a:pPr>
            <a:r>
              <a:rPr lang="en-US" sz="2000" dirty="0" smtClean="0">
                <a:solidFill>
                  <a:schemeClr val="bg1"/>
                </a:solidFill>
              </a:rPr>
              <a:t>On </a:t>
            </a:r>
            <a:r>
              <a:rPr lang="en-US" sz="2000" dirty="0">
                <a:solidFill>
                  <a:schemeClr val="bg1"/>
                </a:solidFill>
              </a:rPr>
              <a:t>February 19, 2008, Yahoo! Inc. launched what they claimed was the world's largest Hadoop production application. The </a:t>
            </a:r>
            <a:r>
              <a:rPr lang="en-US" sz="2000" dirty="0">
                <a:solidFill>
                  <a:srgbClr val="00FFCC"/>
                </a:solidFill>
              </a:rPr>
              <a:t>Yahoo! Search </a:t>
            </a:r>
            <a:r>
              <a:rPr lang="en-US" sz="2000" dirty="0" err="1">
                <a:solidFill>
                  <a:srgbClr val="00FFCC"/>
                </a:solidFill>
              </a:rPr>
              <a:t>Webmap</a:t>
            </a:r>
            <a:r>
              <a:rPr lang="en-US" sz="2000" dirty="0">
                <a:solidFill>
                  <a:srgbClr val="00FFCC"/>
                </a:solidFill>
              </a:rPr>
              <a:t> </a:t>
            </a:r>
            <a:r>
              <a:rPr lang="en-US" sz="2000" dirty="0">
                <a:solidFill>
                  <a:schemeClr val="bg1"/>
                </a:solidFill>
              </a:rPr>
              <a:t>is a Hadoop application that runs on a Linux cluster with more than 10,000 cores and produced data that was used in every Yahoo! web search query</a:t>
            </a:r>
            <a:r>
              <a:rPr lang="en-US" sz="2000" dirty="0" smtClean="0">
                <a:solidFill>
                  <a:schemeClr val="bg1"/>
                </a:solidFill>
              </a:rPr>
              <a:t>.</a:t>
            </a:r>
            <a:endParaRPr lang="en-US" sz="2000" baseline="30000" dirty="0">
              <a:solidFill>
                <a:schemeClr val="bg1"/>
              </a:solidFill>
            </a:endParaRPr>
          </a:p>
          <a:p>
            <a:pPr marL="285750" indent="-285750" algn="l">
              <a:spcBef>
                <a:spcPts val="1200"/>
              </a:spcBef>
              <a:buClr>
                <a:srgbClr val="FF0000"/>
              </a:buClr>
              <a:buSzPct val="151000"/>
              <a:buFont typeface="Wingdings" panose="05000000000000000000" pitchFamily="2" charset="2"/>
              <a:buChar char="§"/>
            </a:pPr>
            <a:r>
              <a:rPr lang="en-US" sz="2000" dirty="0" smtClean="0">
                <a:solidFill>
                  <a:schemeClr val="bg1"/>
                </a:solidFill>
              </a:rPr>
              <a:t> </a:t>
            </a:r>
            <a:r>
              <a:rPr lang="en-US" sz="2000" dirty="0">
                <a:solidFill>
                  <a:schemeClr val="bg1"/>
                </a:solidFill>
              </a:rPr>
              <a:t>There are multiple Hadoop clusters at Yahoo! and no </a:t>
            </a:r>
            <a:r>
              <a:rPr lang="en-US" sz="2000" dirty="0" err="1">
                <a:solidFill>
                  <a:schemeClr val="bg1"/>
                </a:solidFill>
              </a:rPr>
              <a:t>HDFS</a:t>
            </a:r>
            <a:r>
              <a:rPr lang="en-US" sz="2000" dirty="0">
                <a:solidFill>
                  <a:schemeClr val="bg1"/>
                </a:solidFill>
              </a:rPr>
              <a:t> file systems or MapReduce jobs are split across multiple data centers. Every Hadoop cluster node bootstraps the Linux image, including the Hadoop distribution. Work that the clusters perform is known to include </a:t>
            </a:r>
            <a:r>
              <a:rPr lang="en-US" sz="2000" dirty="0">
                <a:solidFill>
                  <a:srgbClr val="00FFCC"/>
                </a:solidFill>
              </a:rPr>
              <a:t>the index calculations for the Yahoo! search engine. </a:t>
            </a:r>
            <a:r>
              <a:rPr lang="en-US" sz="2000" dirty="0">
                <a:solidFill>
                  <a:schemeClr val="bg1"/>
                </a:solidFill>
              </a:rPr>
              <a:t>In June 2009, Yahoo! made the source code of its Hadoop version available to the open-source community</a:t>
            </a:r>
            <a:r>
              <a:rPr lang="en-US" sz="2000" dirty="0" smtClean="0">
                <a:solidFill>
                  <a:schemeClr val="bg1"/>
                </a:solidFill>
              </a:rPr>
              <a:t>.</a:t>
            </a:r>
            <a:endParaRPr lang="en-US" sz="2000" dirty="0">
              <a:solidFill>
                <a:schemeClr val="bg1"/>
              </a:solidFill>
            </a:endParaRPr>
          </a:p>
          <a:p>
            <a:pPr marL="285750" indent="-285750" algn="l">
              <a:spcBef>
                <a:spcPts val="1200"/>
              </a:spcBef>
              <a:buClr>
                <a:srgbClr val="FF0000"/>
              </a:buClr>
              <a:buSzPct val="151000"/>
              <a:buFont typeface="Wingdings" panose="05000000000000000000" pitchFamily="2" charset="2"/>
              <a:buChar char="§"/>
            </a:pPr>
            <a:r>
              <a:rPr lang="en-US" sz="2000" dirty="0">
                <a:solidFill>
                  <a:schemeClr val="bg1"/>
                </a:solidFill>
              </a:rPr>
              <a:t>In 2010, </a:t>
            </a:r>
            <a:r>
              <a:rPr lang="en-US" sz="2000" dirty="0">
                <a:solidFill>
                  <a:srgbClr val="00FFCC"/>
                </a:solidFill>
              </a:rPr>
              <a:t>Facebook </a:t>
            </a:r>
            <a:r>
              <a:rPr lang="en-US" sz="2000" dirty="0">
                <a:solidFill>
                  <a:schemeClr val="bg1"/>
                </a:solidFill>
              </a:rPr>
              <a:t>claimed that they had the largest Hadoop cluster in the world with </a:t>
            </a:r>
            <a:r>
              <a:rPr lang="en-US" sz="2000" dirty="0">
                <a:solidFill>
                  <a:srgbClr val="00FFCC"/>
                </a:solidFill>
              </a:rPr>
              <a:t>21 </a:t>
            </a:r>
            <a:r>
              <a:rPr lang="en-US" sz="2000" dirty="0" err="1" smtClean="0">
                <a:solidFill>
                  <a:srgbClr val="00FFCC"/>
                </a:solidFill>
              </a:rPr>
              <a:t>PB</a:t>
            </a:r>
            <a:r>
              <a:rPr lang="en-US" sz="2000" dirty="0" smtClean="0">
                <a:solidFill>
                  <a:srgbClr val="00FFCC"/>
                </a:solidFill>
              </a:rPr>
              <a:t> of </a:t>
            </a:r>
            <a:r>
              <a:rPr lang="en-US" sz="2000" dirty="0">
                <a:solidFill>
                  <a:srgbClr val="00FFCC"/>
                </a:solidFill>
              </a:rPr>
              <a:t>storage</a:t>
            </a:r>
            <a:r>
              <a:rPr lang="en-US" sz="2000" dirty="0" smtClean="0">
                <a:solidFill>
                  <a:schemeClr val="bg1"/>
                </a:solidFill>
              </a:rPr>
              <a:t>. </a:t>
            </a:r>
            <a:r>
              <a:rPr lang="en-US" sz="2000" dirty="0">
                <a:solidFill>
                  <a:schemeClr val="bg1"/>
                </a:solidFill>
              </a:rPr>
              <a:t>In June 2012, they announced the data had grown to </a:t>
            </a:r>
            <a:r>
              <a:rPr lang="en-US" sz="2000" dirty="0">
                <a:solidFill>
                  <a:srgbClr val="00FFCC"/>
                </a:solidFill>
              </a:rPr>
              <a:t>100 </a:t>
            </a:r>
            <a:r>
              <a:rPr lang="en-US" sz="2000" dirty="0" err="1" smtClean="0">
                <a:solidFill>
                  <a:srgbClr val="00FFCC"/>
                </a:solidFill>
              </a:rPr>
              <a:t>PB</a:t>
            </a:r>
            <a:r>
              <a:rPr lang="en-US" sz="2000" dirty="0" smtClean="0">
                <a:solidFill>
                  <a:srgbClr val="00FFCC"/>
                </a:solidFill>
              </a:rPr>
              <a:t> </a:t>
            </a:r>
            <a:r>
              <a:rPr lang="en-US" sz="2000" dirty="0">
                <a:solidFill>
                  <a:schemeClr val="bg1"/>
                </a:solidFill>
              </a:rPr>
              <a:t>and later that year they announced that the data was growing by roughly half a </a:t>
            </a:r>
            <a:r>
              <a:rPr lang="en-US" sz="2000" dirty="0" err="1">
                <a:solidFill>
                  <a:schemeClr val="bg1"/>
                </a:solidFill>
              </a:rPr>
              <a:t>PB</a:t>
            </a:r>
            <a:r>
              <a:rPr lang="en-US" sz="2000" dirty="0">
                <a:solidFill>
                  <a:schemeClr val="bg1"/>
                </a:solidFill>
              </a:rPr>
              <a:t> per day</a:t>
            </a:r>
            <a:r>
              <a:rPr lang="en-US" sz="2000" dirty="0" smtClean="0">
                <a:solidFill>
                  <a:schemeClr val="bg1"/>
                </a:solidFill>
              </a:rPr>
              <a:t>.</a:t>
            </a:r>
            <a:endParaRPr lang="en-US" sz="2000" dirty="0">
              <a:solidFill>
                <a:schemeClr val="bg1"/>
              </a:solidFill>
            </a:endParaRPr>
          </a:p>
          <a:p>
            <a:pPr marL="285750" indent="-285750" algn="l">
              <a:spcBef>
                <a:spcPts val="1200"/>
              </a:spcBef>
              <a:buClr>
                <a:srgbClr val="FF0000"/>
              </a:buClr>
              <a:buSzPct val="151000"/>
              <a:buFont typeface="Wingdings" panose="05000000000000000000" pitchFamily="2" charset="2"/>
              <a:buChar char="§"/>
            </a:pPr>
            <a:r>
              <a:rPr lang="en-US" sz="2000" dirty="0">
                <a:solidFill>
                  <a:schemeClr val="bg1"/>
                </a:solidFill>
              </a:rPr>
              <a:t>As of </a:t>
            </a:r>
            <a:r>
              <a:rPr lang="en-US" sz="2000" dirty="0" smtClean="0">
                <a:solidFill>
                  <a:schemeClr val="bg1"/>
                </a:solidFill>
              </a:rPr>
              <a:t>2013, </a:t>
            </a:r>
            <a:r>
              <a:rPr lang="en-US" sz="2000" dirty="0">
                <a:solidFill>
                  <a:schemeClr val="bg1"/>
                </a:solidFill>
              </a:rPr>
              <a:t>Hadoop adoption had become widespread: </a:t>
            </a:r>
            <a:r>
              <a:rPr lang="en-US" sz="2000" dirty="0">
                <a:solidFill>
                  <a:srgbClr val="00FFCC"/>
                </a:solidFill>
              </a:rPr>
              <a:t>more than half of the Fortune 50 used Hadoop</a:t>
            </a:r>
            <a:r>
              <a:rPr lang="en-US" sz="2000" dirty="0" smtClean="0">
                <a:solidFill>
                  <a:srgbClr val="00FFCC"/>
                </a:solidFill>
              </a:rPr>
              <a:t>.</a:t>
            </a:r>
            <a:endParaRPr lang="en-US" sz="2000" dirty="0">
              <a:solidFill>
                <a:srgbClr val="00FFCC"/>
              </a:solidFill>
              <a:effectLst/>
            </a:endParaRPr>
          </a:p>
        </p:txBody>
      </p:sp>
    </p:spTree>
    <p:extLst>
      <p:ext uri="{BB962C8B-B14F-4D97-AF65-F5344CB8AC3E}">
        <p14:creationId xmlns:p14="http://schemas.microsoft.com/office/powerpoint/2010/main" val="1771206466"/>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15516" y="80628"/>
            <a:ext cx="8784976" cy="6863417"/>
          </a:xfrm>
          <a:prstGeom prst="rect">
            <a:avLst/>
          </a:prstGeom>
        </p:spPr>
        <p:txBody>
          <a:bodyPr wrap="square">
            <a:spAutoFit/>
          </a:bodyPr>
          <a:lstStyle/>
          <a:p>
            <a:pPr algn="l"/>
            <a:r>
              <a:rPr lang="en-US" sz="3200" dirty="0" smtClean="0">
                <a:solidFill>
                  <a:srgbClr val="FFFF00"/>
                </a:solidFill>
              </a:rPr>
              <a:t>              </a:t>
            </a:r>
            <a:r>
              <a:rPr lang="en-US" sz="3200" dirty="0" smtClean="0">
                <a:solidFill>
                  <a:srgbClr val="FFFF00"/>
                </a:solidFill>
                <a:latin typeface="+mj-lt"/>
              </a:rPr>
              <a:t>Hadoop </a:t>
            </a:r>
            <a:r>
              <a:rPr lang="en-US" sz="3200" dirty="0">
                <a:solidFill>
                  <a:srgbClr val="FFFF00"/>
                </a:solidFill>
                <a:latin typeface="+mj-lt"/>
              </a:rPr>
              <a:t>H</a:t>
            </a:r>
            <a:r>
              <a:rPr lang="en-US" sz="3200" dirty="0" smtClean="0">
                <a:solidFill>
                  <a:srgbClr val="FFFF00"/>
                </a:solidFill>
                <a:latin typeface="+mj-lt"/>
              </a:rPr>
              <a:t>osting </a:t>
            </a:r>
            <a:r>
              <a:rPr lang="en-US" sz="3200" dirty="0">
                <a:solidFill>
                  <a:srgbClr val="FFFF00"/>
                </a:solidFill>
                <a:latin typeface="+mj-lt"/>
              </a:rPr>
              <a:t>in the </a:t>
            </a:r>
            <a:r>
              <a:rPr lang="en-US" sz="3200" dirty="0" smtClean="0">
                <a:solidFill>
                  <a:srgbClr val="FFFF00"/>
                </a:solidFill>
                <a:latin typeface="+mj-lt"/>
              </a:rPr>
              <a:t>Cloud</a:t>
            </a:r>
          </a:p>
          <a:p>
            <a:pPr algn="l"/>
            <a:endParaRPr lang="en-US" sz="1800" dirty="0" smtClean="0">
              <a:solidFill>
                <a:schemeClr val="bg1"/>
              </a:solidFill>
            </a:endParaRPr>
          </a:p>
          <a:p>
            <a:pPr algn="l"/>
            <a:r>
              <a:rPr lang="en-US" sz="1800" dirty="0" smtClean="0">
                <a:solidFill>
                  <a:schemeClr val="bg1"/>
                </a:solidFill>
              </a:rPr>
              <a:t>Hadoop </a:t>
            </a:r>
            <a:r>
              <a:rPr lang="en-US" sz="1800" dirty="0">
                <a:solidFill>
                  <a:schemeClr val="bg1"/>
                </a:solidFill>
              </a:rPr>
              <a:t>can be deployed in a traditional onsite datacenter as well as in the </a:t>
            </a:r>
            <a:r>
              <a:rPr lang="en-US" sz="1800" dirty="0" smtClean="0">
                <a:solidFill>
                  <a:schemeClr val="bg1"/>
                </a:solidFill>
              </a:rPr>
              <a:t>cloud.  The </a:t>
            </a:r>
            <a:r>
              <a:rPr lang="en-US" sz="1800" dirty="0">
                <a:solidFill>
                  <a:schemeClr val="bg1"/>
                </a:solidFill>
              </a:rPr>
              <a:t>cloud allows organizations to deploy Hadoop without the need to acquire hardware or specific setup expertise</a:t>
            </a:r>
            <a:r>
              <a:rPr lang="en-US" sz="1800" dirty="0" smtClean="0">
                <a:solidFill>
                  <a:schemeClr val="bg1"/>
                </a:solidFill>
              </a:rPr>
              <a:t>. </a:t>
            </a:r>
            <a:r>
              <a:rPr lang="en-US" sz="1800" dirty="0">
                <a:solidFill>
                  <a:schemeClr val="bg1"/>
                </a:solidFill>
              </a:rPr>
              <a:t>Vendors who currently have an offer for the cloud include Microsoft, Amazon, IBM</a:t>
            </a:r>
            <a:r>
              <a:rPr lang="en-US" sz="1800" dirty="0" smtClean="0">
                <a:solidFill>
                  <a:schemeClr val="bg1"/>
                </a:solidFill>
              </a:rPr>
              <a:t>,</a:t>
            </a:r>
            <a:r>
              <a:rPr lang="en-US" sz="1800" baseline="30000" dirty="0" smtClean="0">
                <a:solidFill>
                  <a:schemeClr val="bg1"/>
                </a:solidFill>
              </a:rPr>
              <a:t>[</a:t>
            </a:r>
            <a:r>
              <a:rPr lang="en-US" sz="1800" baseline="30000" dirty="0">
                <a:solidFill>
                  <a:schemeClr val="bg1"/>
                </a:solidFill>
              </a:rPr>
              <a:t> </a:t>
            </a:r>
            <a:r>
              <a:rPr lang="en-US" sz="1800" dirty="0" smtClean="0">
                <a:solidFill>
                  <a:schemeClr val="bg1"/>
                </a:solidFill>
              </a:rPr>
              <a:t>Google</a:t>
            </a:r>
            <a:r>
              <a:rPr lang="en-US" sz="1800" dirty="0">
                <a:solidFill>
                  <a:schemeClr val="bg1"/>
                </a:solidFill>
              </a:rPr>
              <a:t>, </a:t>
            </a:r>
            <a:r>
              <a:rPr lang="en-US" sz="1800" dirty="0" smtClean="0">
                <a:solidFill>
                  <a:schemeClr val="bg1"/>
                </a:solidFill>
              </a:rPr>
              <a:t>Oracle</a:t>
            </a:r>
            <a:r>
              <a:rPr lang="en-US" sz="1800" dirty="0">
                <a:solidFill>
                  <a:schemeClr val="bg1"/>
                </a:solidFill>
              </a:rPr>
              <a:t>,</a:t>
            </a:r>
            <a:r>
              <a:rPr lang="en-US" sz="1800" dirty="0" smtClean="0">
                <a:solidFill>
                  <a:schemeClr val="bg1"/>
                </a:solidFill>
              </a:rPr>
              <a:t> </a:t>
            </a:r>
            <a:r>
              <a:rPr lang="en-US" sz="1800" dirty="0">
                <a:solidFill>
                  <a:schemeClr val="bg1"/>
                </a:solidFill>
              </a:rPr>
              <a:t>and </a:t>
            </a:r>
            <a:r>
              <a:rPr lang="en-US" sz="1800" dirty="0" err="1" smtClean="0">
                <a:solidFill>
                  <a:schemeClr val="bg1"/>
                </a:solidFill>
              </a:rPr>
              <a:t>CenturyLin</a:t>
            </a:r>
            <a:r>
              <a:rPr lang="en-US" sz="1800" dirty="0" smtClean="0">
                <a:solidFill>
                  <a:schemeClr val="bg1"/>
                </a:solidFill>
              </a:rPr>
              <a:t> </a:t>
            </a:r>
            <a:r>
              <a:rPr lang="en-US" sz="1800" dirty="0">
                <a:solidFill>
                  <a:schemeClr val="bg1"/>
                </a:solidFill>
              </a:rPr>
              <a:t>Cloud</a:t>
            </a:r>
            <a:r>
              <a:rPr lang="en-US" sz="1800" dirty="0" smtClean="0">
                <a:solidFill>
                  <a:schemeClr val="bg1"/>
                </a:solidFill>
              </a:rPr>
              <a:t>.</a:t>
            </a:r>
            <a:endParaRPr lang="en-US" sz="1800" dirty="0">
              <a:solidFill>
                <a:srgbClr val="00FFCC"/>
              </a:solidFill>
            </a:endParaRPr>
          </a:p>
          <a:p>
            <a:pPr algn="l"/>
            <a:endParaRPr lang="en-US" sz="1800" dirty="0" smtClean="0">
              <a:solidFill>
                <a:srgbClr val="00FFCC"/>
              </a:solidFill>
            </a:endParaRPr>
          </a:p>
          <a:p>
            <a:pPr algn="l">
              <a:tabLst>
                <a:tab pos="1371600" algn="l"/>
              </a:tabLst>
            </a:pPr>
            <a:r>
              <a:rPr lang="en-US" sz="2400" dirty="0" smtClean="0">
                <a:solidFill>
                  <a:srgbClr val="00FFCC"/>
                </a:solidFill>
              </a:rPr>
              <a:t> </a:t>
            </a:r>
            <a:r>
              <a:rPr lang="en-US" sz="2000" dirty="0">
                <a:solidFill>
                  <a:srgbClr val="00FFCC"/>
                </a:solidFill>
              </a:rPr>
              <a:t>Amazon </a:t>
            </a:r>
            <a:r>
              <a:rPr lang="en-US" sz="2000" dirty="0" err="1">
                <a:solidFill>
                  <a:srgbClr val="00FFCC"/>
                </a:solidFill>
              </a:rPr>
              <a:t>EC2</a:t>
            </a:r>
            <a:r>
              <a:rPr lang="en-US" sz="2000" dirty="0">
                <a:solidFill>
                  <a:srgbClr val="00FFCC"/>
                </a:solidFill>
              </a:rPr>
              <a:t>/</a:t>
            </a:r>
            <a:r>
              <a:rPr lang="en-US" sz="2000" dirty="0" err="1">
                <a:solidFill>
                  <a:srgbClr val="00FFCC"/>
                </a:solidFill>
              </a:rPr>
              <a:t>S3</a:t>
            </a:r>
            <a:r>
              <a:rPr lang="en-US" sz="2000" dirty="0">
                <a:solidFill>
                  <a:srgbClr val="00FFCC"/>
                </a:solidFill>
              </a:rPr>
              <a:t> </a:t>
            </a:r>
            <a:r>
              <a:rPr lang="en-US" sz="2000" dirty="0" smtClean="0">
                <a:solidFill>
                  <a:srgbClr val="00FFCC"/>
                </a:solidFill>
              </a:rPr>
              <a:t>services</a:t>
            </a:r>
            <a:endParaRPr lang="en-US" sz="2000" dirty="0">
              <a:solidFill>
                <a:srgbClr val="00FFCC"/>
              </a:solidFill>
            </a:endParaRPr>
          </a:p>
          <a:p>
            <a:pPr algn="l"/>
            <a:r>
              <a:rPr lang="en-US" sz="1800" dirty="0">
                <a:solidFill>
                  <a:schemeClr val="bg1"/>
                </a:solidFill>
              </a:rPr>
              <a:t>It is possible to run Hadoop on Amazon </a:t>
            </a:r>
            <a:r>
              <a:rPr lang="en-US" sz="1800" dirty="0" err="1" smtClean="0">
                <a:solidFill>
                  <a:schemeClr val="bg1"/>
                </a:solidFill>
              </a:rPr>
              <a:t>EC2</a:t>
            </a:r>
            <a:r>
              <a:rPr lang="en-US" sz="1800" dirty="0" smtClean="0">
                <a:solidFill>
                  <a:schemeClr val="bg1"/>
                </a:solidFill>
              </a:rPr>
              <a:t> </a:t>
            </a:r>
            <a:r>
              <a:rPr lang="en-US" sz="1800" dirty="0">
                <a:solidFill>
                  <a:schemeClr val="bg1"/>
                </a:solidFill>
              </a:rPr>
              <a:t>and </a:t>
            </a:r>
            <a:r>
              <a:rPr lang="en-US" sz="1800" dirty="0" err="1" smtClean="0">
                <a:solidFill>
                  <a:schemeClr val="bg1"/>
                </a:solidFill>
              </a:rPr>
              <a:t>AmazonS3</a:t>
            </a:r>
            <a:r>
              <a:rPr lang="en-US" sz="1800" dirty="0" smtClean="0">
                <a:solidFill>
                  <a:schemeClr val="bg1"/>
                </a:solidFill>
              </a:rPr>
              <a:t>. </a:t>
            </a:r>
            <a:r>
              <a:rPr lang="en-US" sz="1800" dirty="0">
                <a:solidFill>
                  <a:schemeClr val="bg1"/>
                </a:solidFill>
              </a:rPr>
              <a:t>As an example, The New York Times used 100 Amazon </a:t>
            </a:r>
            <a:r>
              <a:rPr lang="en-US" sz="1800" dirty="0" err="1">
                <a:solidFill>
                  <a:schemeClr val="bg1"/>
                </a:solidFill>
              </a:rPr>
              <a:t>EC2</a:t>
            </a:r>
            <a:r>
              <a:rPr lang="en-US" sz="1800" dirty="0">
                <a:solidFill>
                  <a:schemeClr val="bg1"/>
                </a:solidFill>
              </a:rPr>
              <a:t> instances and a Hadoop application to process 4 TB of raw image TIFF data (stored in </a:t>
            </a:r>
            <a:r>
              <a:rPr lang="en-US" sz="1800" dirty="0" err="1">
                <a:solidFill>
                  <a:schemeClr val="bg1"/>
                </a:solidFill>
              </a:rPr>
              <a:t>S3</a:t>
            </a:r>
            <a:r>
              <a:rPr lang="en-US" sz="1800" dirty="0">
                <a:solidFill>
                  <a:schemeClr val="bg1"/>
                </a:solidFill>
              </a:rPr>
              <a:t>) into 11 million finished </a:t>
            </a:r>
            <a:r>
              <a:rPr lang="en-US" sz="1800" dirty="0" smtClean="0">
                <a:solidFill>
                  <a:schemeClr val="bg1"/>
                </a:solidFill>
              </a:rPr>
              <a:t>PDFs in </a:t>
            </a:r>
            <a:r>
              <a:rPr lang="en-US" sz="1800" dirty="0">
                <a:solidFill>
                  <a:schemeClr val="bg1"/>
                </a:solidFill>
              </a:rPr>
              <a:t>the space of 24 hours at a computation cost of about $240 (not including bandwidth</a:t>
            </a:r>
            <a:r>
              <a:rPr lang="en-US" sz="1800" dirty="0" smtClean="0">
                <a:solidFill>
                  <a:schemeClr val="bg1"/>
                </a:solidFill>
              </a:rPr>
              <a:t>). What </a:t>
            </a:r>
            <a:r>
              <a:rPr lang="en-US" sz="1800" dirty="0">
                <a:solidFill>
                  <a:schemeClr val="bg1"/>
                </a:solidFill>
              </a:rPr>
              <a:t>one expects from a traditional POSIX filesystem. Specifically, operations such as rename() and delete() on directories are not atomic, and can take time proportional to the number of entries and the amount of data in them</a:t>
            </a:r>
            <a:r>
              <a:rPr lang="en-US" sz="1800" dirty="0" smtClean="0">
                <a:solidFill>
                  <a:schemeClr val="bg1"/>
                </a:solidFill>
              </a:rPr>
              <a:t>.</a:t>
            </a:r>
          </a:p>
          <a:p>
            <a:pPr algn="l"/>
            <a:endParaRPr lang="en-US" sz="1200" dirty="0">
              <a:solidFill>
                <a:schemeClr val="bg1"/>
              </a:solidFill>
            </a:endParaRPr>
          </a:p>
          <a:p>
            <a:pPr algn="l"/>
            <a:r>
              <a:rPr lang="en-US" sz="2000" dirty="0" smtClean="0">
                <a:solidFill>
                  <a:srgbClr val="00FFCC"/>
                </a:solidFill>
              </a:rPr>
              <a:t> </a:t>
            </a:r>
            <a:r>
              <a:rPr lang="en-US" sz="2000" dirty="0">
                <a:solidFill>
                  <a:srgbClr val="00FFCC"/>
                </a:solidFill>
              </a:rPr>
              <a:t>Amazon Elastic </a:t>
            </a:r>
            <a:r>
              <a:rPr lang="en-US" sz="2000" dirty="0" smtClean="0">
                <a:solidFill>
                  <a:srgbClr val="00FFCC"/>
                </a:solidFill>
              </a:rPr>
              <a:t>MapReduce</a:t>
            </a:r>
            <a:endParaRPr lang="en-US" sz="2000" dirty="0">
              <a:solidFill>
                <a:srgbClr val="00FFCC"/>
              </a:solidFill>
            </a:endParaRPr>
          </a:p>
          <a:p>
            <a:pPr algn="l"/>
            <a:r>
              <a:rPr lang="en-US" sz="1800" dirty="0" smtClean="0">
                <a:solidFill>
                  <a:schemeClr val="bg1"/>
                </a:solidFill>
              </a:rPr>
              <a:t>EMR </a:t>
            </a:r>
            <a:r>
              <a:rPr lang="en-US" sz="1800" dirty="0" smtClean="0">
                <a:solidFill>
                  <a:schemeClr val="bg1"/>
                </a:solidFill>
              </a:rPr>
              <a:t>was </a:t>
            </a:r>
            <a:r>
              <a:rPr lang="en-US" sz="1800" dirty="0">
                <a:solidFill>
                  <a:schemeClr val="bg1"/>
                </a:solidFill>
              </a:rPr>
              <a:t>introduced by Amazon.com in April 2009. </a:t>
            </a:r>
            <a:r>
              <a:rPr lang="en-US" sz="1800" dirty="0" smtClean="0">
                <a:solidFill>
                  <a:schemeClr val="bg1"/>
                </a:solidFill>
              </a:rPr>
              <a:t> Handling </a:t>
            </a:r>
            <a:r>
              <a:rPr lang="en-US" sz="1800" dirty="0">
                <a:solidFill>
                  <a:schemeClr val="bg1"/>
                </a:solidFill>
              </a:rPr>
              <a:t>data transfer between </a:t>
            </a:r>
            <a:r>
              <a:rPr lang="en-US" sz="1800" dirty="0" err="1">
                <a:solidFill>
                  <a:schemeClr val="bg1"/>
                </a:solidFill>
              </a:rPr>
              <a:t>EC2</a:t>
            </a:r>
            <a:r>
              <a:rPr lang="en-US" sz="1800" dirty="0">
                <a:solidFill>
                  <a:schemeClr val="bg1"/>
                </a:solidFill>
              </a:rPr>
              <a:t>(</a:t>
            </a:r>
            <a:r>
              <a:rPr lang="en-US" sz="1800" dirty="0" err="1">
                <a:solidFill>
                  <a:schemeClr val="bg1"/>
                </a:solidFill>
              </a:rPr>
              <a:t>VM</a:t>
            </a:r>
            <a:r>
              <a:rPr lang="en-US" sz="1800" dirty="0">
                <a:solidFill>
                  <a:schemeClr val="bg1"/>
                </a:solidFill>
              </a:rPr>
              <a:t>) and </a:t>
            </a:r>
            <a:r>
              <a:rPr lang="en-US" sz="1800" dirty="0" err="1">
                <a:solidFill>
                  <a:schemeClr val="bg1"/>
                </a:solidFill>
              </a:rPr>
              <a:t>S3</a:t>
            </a:r>
            <a:r>
              <a:rPr lang="en-US" sz="1800" dirty="0">
                <a:solidFill>
                  <a:schemeClr val="bg1"/>
                </a:solidFill>
              </a:rPr>
              <a:t>(Object Storage) are automated by </a:t>
            </a:r>
            <a:r>
              <a:rPr lang="en-US" sz="1800" dirty="0" err="1" smtClean="0">
                <a:solidFill>
                  <a:schemeClr val="bg1"/>
                </a:solidFill>
              </a:rPr>
              <a:t>EMR</a:t>
            </a:r>
            <a:r>
              <a:rPr lang="en-US" sz="1800" dirty="0" smtClean="0">
                <a:solidFill>
                  <a:schemeClr val="bg1"/>
                </a:solidFill>
              </a:rPr>
              <a:t>. </a:t>
            </a:r>
            <a:r>
              <a:rPr lang="en-US" sz="1800" dirty="0">
                <a:solidFill>
                  <a:schemeClr val="bg1"/>
                </a:solidFill>
              </a:rPr>
              <a:t>Apache </a:t>
            </a:r>
            <a:r>
              <a:rPr lang="en-US" sz="1800" dirty="0" smtClean="0">
                <a:solidFill>
                  <a:schemeClr val="bg1"/>
                </a:solidFill>
              </a:rPr>
              <a:t>Hive </a:t>
            </a:r>
            <a:r>
              <a:rPr lang="en-US" sz="1800" dirty="0">
                <a:solidFill>
                  <a:schemeClr val="bg1"/>
                </a:solidFill>
              </a:rPr>
              <a:t>is built on top of Hadoop for providing data warehouse services</a:t>
            </a:r>
            <a:r>
              <a:rPr lang="en-US" sz="1800" dirty="0" smtClean="0">
                <a:solidFill>
                  <a:schemeClr val="bg1"/>
                </a:solidFill>
              </a:rPr>
              <a:t>, and </a:t>
            </a:r>
            <a:r>
              <a:rPr lang="en-US" sz="1800" dirty="0">
                <a:solidFill>
                  <a:schemeClr val="bg1"/>
                </a:solidFill>
              </a:rPr>
              <a:t>is also </a:t>
            </a:r>
            <a:r>
              <a:rPr lang="en-US" sz="1800" dirty="0" smtClean="0">
                <a:solidFill>
                  <a:schemeClr val="bg1"/>
                </a:solidFill>
              </a:rPr>
              <a:t>support in EMR. </a:t>
            </a:r>
            <a:r>
              <a:rPr lang="en-US" sz="1800" baseline="30000" dirty="0" smtClean="0">
                <a:solidFill>
                  <a:schemeClr val="bg1"/>
                </a:solidFill>
              </a:rPr>
              <a:t> </a:t>
            </a:r>
            <a:r>
              <a:rPr lang="en-US" sz="1800" dirty="0" smtClean="0">
                <a:solidFill>
                  <a:schemeClr val="bg1"/>
                </a:solidFill>
              </a:rPr>
              <a:t>Support </a:t>
            </a:r>
            <a:r>
              <a:rPr lang="en-US" sz="1800" dirty="0">
                <a:solidFill>
                  <a:schemeClr val="bg1"/>
                </a:solidFill>
              </a:rPr>
              <a:t>for using Spot </a:t>
            </a:r>
            <a:r>
              <a:rPr lang="en-US" sz="1800" dirty="0" smtClean="0">
                <a:solidFill>
                  <a:schemeClr val="bg1"/>
                </a:solidFill>
              </a:rPr>
              <a:t>Instances</a:t>
            </a:r>
            <a:r>
              <a:rPr lang="en-US" sz="1800" baseline="30000" dirty="0">
                <a:solidFill>
                  <a:schemeClr val="bg1"/>
                </a:solidFill>
              </a:rPr>
              <a:t> </a:t>
            </a:r>
            <a:r>
              <a:rPr lang="en-US" sz="1800" dirty="0" smtClean="0">
                <a:solidFill>
                  <a:schemeClr val="bg1"/>
                </a:solidFill>
              </a:rPr>
              <a:t>was </a:t>
            </a:r>
            <a:r>
              <a:rPr lang="en-US" sz="1800" dirty="0">
                <a:solidFill>
                  <a:schemeClr val="bg1"/>
                </a:solidFill>
              </a:rPr>
              <a:t>later added in August </a:t>
            </a:r>
            <a:r>
              <a:rPr lang="en-US" sz="1800" dirty="0" smtClean="0">
                <a:solidFill>
                  <a:schemeClr val="bg1"/>
                </a:solidFill>
              </a:rPr>
              <a:t>2011.</a:t>
            </a:r>
            <a:r>
              <a:rPr lang="en-US" sz="1800" baseline="30000" dirty="0">
                <a:solidFill>
                  <a:schemeClr val="bg1"/>
                </a:solidFill>
              </a:rPr>
              <a:t> </a:t>
            </a:r>
            <a:r>
              <a:rPr lang="en-US" sz="1800" baseline="30000" dirty="0" smtClean="0">
                <a:solidFill>
                  <a:schemeClr val="bg1"/>
                </a:solidFill>
              </a:rPr>
              <a:t> </a:t>
            </a:r>
            <a:r>
              <a:rPr lang="en-US" sz="1800" dirty="0" err="1" smtClean="0">
                <a:solidFill>
                  <a:schemeClr val="bg1"/>
                </a:solidFill>
              </a:rPr>
              <a:t>EMR</a:t>
            </a:r>
            <a:r>
              <a:rPr lang="en-US" sz="1800" dirty="0" smtClean="0">
                <a:solidFill>
                  <a:schemeClr val="bg1"/>
                </a:solidFill>
              </a:rPr>
              <a:t> is </a:t>
            </a:r>
            <a:r>
              <a:rPr lang="en-US" sz="1800" dirty="0">
                <a:solidFill>
                  <a:schemeClr val="bg1"/>
                </a:solidFill>
              </a:rPr>
              <a:t>fault-tolerant </a:t>
            </a:r>
            <a:r>
              <a:rPr lang="en-US" sz="1800" dirty="0" smtClean="0">
                <a:solidFill>
                  <a:schemeClr val="bg1"/>
                </a:solidFill>
              </a:rPr>
              <a:t>in case of </a:t>
            </a:r>
            <a:r>
              <a:rPr lang="en-US" sz="1800" dirty="0">
                <a:solidFill>
                  <a:schemeClr val="bg1"/>
                </a:solidFill>
              </a:rPr>
              <a:t>slave </a:t>
            </a:r>
            <a:r>
              <a:rPr lang="en-US" sz="1800" dirty="0" smtClean="0">
                <a:solidFill>
                  <a:schemeClr val="bg1"/>
                </a:solidFill>
              </a:rPr>
              <a:t>failures.  It </a:t>
            </a:r>
            <a:r>
              <a:rPr lang="en-US" sz="1800" dirty="0">
                <a:solidFill>
                  <a:schemeClr val="bg1"/>
                </a:solidFill>
              </a:rPr>
              <a:t>is recommended to </a:t>
            </a:r>
            <a:r>
              <a:rPr lang="en-US" sz="1800" dirty="0" smtClean="0">
                <a:solidFill>
                  <a:schemeClr val="bg1"/>
                </a:solidFill>
              </a:rPr>
              <a:t>use spot </a:t>
            </a:r>
            <a:r>
              <a:rPr lang="en-US" sz="1800" dirty="0">
                <a:solidFill>
                  <a:schemeClr val="bg1"/>
                </a:solidFill>
              </a:rPr>
              <a:t>instances </a:t>
            </a:r>
            <a:r>
              <a:rPr lang="en-US" sz="1800" dirty="0" smtClean="0">
                <a:solidFill>
                  <a:schemeClr val="bg1"/>
                </a:solidFill>
              </a:rPr>
              <a:t>for their lower cost. </a:t>
            </a:r>
            <a:endParaRPr lang="en-US" sz="1800" baseline="30000" dirty="0" smtClean="0">
              <a:solidFill>
                <a:schemeClr val="bg1"/>
              </a:solidFill>
            </a:endParaRPr>
          </a:p>
          <a:p>
            <a:pPr algn="l"/>
            <a:endParaRPr lang="en-US" sz="1400" dirty="0">
              <a:solidFill>
                <a:schemeClr val="bg1"/>
              </a:solidFill>
            </a:endParaRPr>
          </a:p>
          <a:p>
            <a:pPr algn="l"/>
            <a:endParaRPr lang="en-US" sz="1400" dirty="0">
              <a:solidFill>
                <a:schemeClr val="bg1"/>
              </a:solidFill>
              <a:effectLst/>
            </a:endParaRPr>
          </a:p>
        </p:txBody>
      </p:sp>
    </p:spTree>
    <p:extLst>
      <p:ext uri="{BB962C8B-B14F-4D97-AF65-F5344CB8AC3E}">
        <p14:creationId xmlns:p14="http://schemas.microsoft.com/office/powerpoint/2010/main" val="509430688"/>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95536" y="584684"/>
            <a:ext cx="8460940" cy="5037276"/>
          </a:xfrm>
          <a:prstGeom prst="rect">
            <a:avLst/>
          </a:prstGeom>
        </p:spPr>
        <p:txBody>
          <a:bodyPr wrap="square">
            <a:spAutoFit/>
          </a:bodyPr>
          <a:lstStyle/>
          <a:p>
            <a:pPr>
              <a:buClr>
                <a:srgbClr val="FF0000"/>
              </a:buClr>
              <a:buSzPct val="156000"/>
            </a:pPr>
            <a:r>
              <a:rPr lang="en-US" sz="3200" dirty="0" smtClean="0">
                <a:solidFill>
                  <a:srgbClr val="FFFF00"/>
                </a:solidFill>
                <a:latin typeface="+mj-lt"/>
              </a:rPr>
              <a:t>Hadoop </a:t>
            </a:r>
            <a:r>
              <a:rPr lang="en-US" sz="3200" dirty="0" smtClean="0">
                <a:solidFill>
                  <a:srgbClr val="FFFF00"/>
                </a:solidFill>
                <a:latin typeface="+mj-lt"/>
              </a:rPr>
              <a:t>On </a:t>
            </a:r>
            <a:r>
              <a:rPr lang="en-US" sz="3200" dirty="0">
                <a:solidFill>
                  <a:srgbClr val="FFFF00"/>
                </a:solidFill>
                <a:latin typeface="+mj-lt"/>
              </a:rPr>
              <a:t>Microsoft </a:t>
            </a:r>
            <a:r>
              <a:rPr lang="en-US" sz="3200" dirty="0" smtClean="0">
                <a:solidFill>
                  <a:srgbClr val="FFFF00"/>
                </a:solidFill>
                <a:latin typeface="+mj-lt"/>
              </a:rPr>
              <a:t>Azure</a:t>
            </a:r>
          </a:p>
          <a:p>
            <a:pPr marL="285750" indent="-285750" algn="l">
              <a:buClr>
                <a:srgbClr val="FF0000"/>
              </a:buClr>
              <a:buSzPct val="156000"/>
              <a:buFont typeface="Wingdings" panose="05000000000000000000" pitchFamily="2" charset="2"/>
              <a:buChar char="§"/>
            </a:pPr>
            <a:endParaRPr lang="en-US" dirty="0">
              <a:solidFill>
                <a:schemeClr val="bg1"/>
              </a:solidFill>
            </a:endParaRPr>
          </a:p>
          <a:p>
            <a:pPr marL="342900" indent="-342900" algn="l">
              <a:buClr>
                <a:srgbClr val="FF0000"/>
              </a:buClr>
              <a:buSzPct val="156000"/>
              <a:buFont typeface="Wingdings" panose="05000000000000000000" pitchFamily="2" charset="2"/>
              <a:buChar char="§"/>
            </a:pPr>
            <a:r>
              <a:rPr lang="en-US" sz="2000" dirty="0">
                <a:solidFill>
                  <a:schemeClr val="bg1"/>
                </a:solidFill>
              </a:rPr>
              <a:t>Azure </a:t>
            </a:r>
            <a:r>
              <a:rPr lang="en-US" sz="2000" dirty="0" smtClean="0">
                <a:solidFill>
                  <a:srgbClr val="00FFCC"/>
                </a:solidFill>
              </a:rPr>
              <a:t>HDInsight</a:t>
            </a:r>
            <a:r>
              <a:rPr lang="en-US" sz="2000" dirty="0" smtClean="0">
                <a:solidFill>
                  <a:schemeClr val="bg1"/>
                </a:solidFill>
              </a:rPr>
              <a:t> </a:t>
            </a:r>
            <a:r>
              <a:rPr lang="en-US" sz="2000" dirty="0">
                <a:solidFill>
                  <a:schemeClr val="bg1"/>
                </a:solidFill>
              </a:rPr>
              <a:t>is a service that deploys Hadoop on Microsoft </a:t>
            </a:r>
            <a:r>
              <a:rPr lang="en-US" sz="2000" dirty="0" smtClean="0">
                <a:solidFill>
                  <a:schemeClr val="bg1"/>
                </a:solidFill>
              </a:rPr>
              <a:t>Azure. </a:t>
            </a:r>
            <a:r>
              <a:rPr lang="en-US" sz="2000" dirty="0">
                <a:solidFill>
                  <a:schemeClr val="bg1"/>
                </a:solidFill>
              </a:rPr>
              <a:t>HDInsight uses Hortonworks </a:t>
            </a:r>
            <a:r>
              <a:rPr lang="en-US" sz="2000" dirty="0" err="1">
                <a:solidFill>
                  <a:schemeClr val="bg1"/>
                </a:solidFill>
              </a:rPr>
              <a:t>HDP</a:t>
            </a:r>
            <a:r>
              <a:rPr lang="en-US" sz="2000" dirty="0">
                <a:solidFill>
                  <a:schemeClr val="bg1"/>
                </a:solidFill>
              </a:rPr>
              <a:t> and was jointly developed for </a:t>
            </a:r>
            <a:r>
              <a:rPr lang="en-US" sz="2000" dirty="0" err="1">
                <a:solidFill>
                  <a:schemeClr val="bg1"/>
                </a:solidFill>
              </a:rPr>
              <a:t>HDI</a:t>
            </a:r>
            <a:r>
              <a:rPr lang="en-US" sz="2000" dirty="0">
                <a:solidFill>
                  <a:schemeClr val="bg1"/>
                </a:solidFill>
              </a:rPr>
              <a:t> with </a:t>
            </a:r>
            <a:r>
              <a:rPr lang="en-US" sz="2000" dirty="0">
                <a:solidFill>
                  <a:srgbClr val="00FFCC"/>
                </a:solidFill>
              </a:rPr>
              <a:t>Hortonworks</a:t>
            </a:r>
            <a:r>
              <a:rPr lang="en-US" sz="2000" dirty="0">
                <a:solidFill>
                  <a:schemeClr val="bg1"/>
                </a:solidFill>
              </a:rPr>
              <a:t>. HDI allows programming extensions with </a:t>
            </a:r>
            <a:r>
              <a:rPr lang="en-US" sz="2000" dirty="0">
                <a:solidFill>
                  <a:srgbClr val="00FFCC"/>
                </a:solidFill>
              </a:rPr>
              <a:t>.NET </a:t>
            </a:r>
            <a:r>
              <a:rPr lang="en-US" sz="2000" dirty="0">
                <a:solidFill>
                  <a:schemeClr val="bg1"/>
                </a:solidFill>
              </a:rPr>
              <a:t>(in addition to Java</a:t>
            </a:r>
            <a:r>
              <a:rPr lang="en-US" sz="2000" dirty="0" smtClean="0">
                <a:solidFill>
                  <a:schemeClr val="bg1"/>
                </a:solidFill>
              </a:rPr>
              <a:t>)</a:t>
            </a:r>
            <a:endParaRPr lang="en-US" sz="2000" dirty="0" smtClean="0">
              <a:solidFill>
                <a:schemeClr val="bg1"/>
              </a:solidFill>
            </a:endParaRPr>
          </a:p>
          <a:p>
            <a:pPr marL="342900" indent="-342900" algn="l">
              <a:buClr>
                <a:srgbClr val="FF0000"/>
              </a:buClr>
              <a:buSzPct val="156000"/>
              <a:buFont typeface="Wingdings" panose="05000000000000000000" pitchFamily="2" charset="2"/>
              <a:buChar char="§"/>
            </a:pPr>
            <a:endParaRPr lang="en-US" sz="2000" dirty="0">
              <a:solidFill>
                <a:schemeClr val="bg1"/>
              </a:solidFill>
            </a:endParaRPr>
          </a:p>
          <a:p>
            <a:pPr marL="342900" indent="-342900" algn="l">
              <a:buClr>
                <a:srgbClr val="FF0000"/>
              </a:buClr>
              <a:buSzPct val="156000"/>
              <a:buFont typeface="Wingdings" panose="05000000000000000000" pitchFamily="2" charset="2"/>
              <a:buChar char="§"/>
            </a:pPr>
            <a:r>
              <a:rPr lang="en-US" sz="2000" dirty="0" smtClean="0">
                <a:solidFill>
                  <a:srgbClr val="00FFCC"/>
                </a:solidFill>
              </a:rPr>
              <a:t>HDInsight </a:t>
            </a:r>
            <a:r>
              <a:rPr lang="en-US" sz="2000" dirty="0">
                <a:solidFill>
                  <a:schemeClr val="bg1"/>
                </a:solidFill>
              </a:rPr>
              <a:t>also supports the creation of Hadoop clusters using Linux with </a:t>
            </a:r>
            <a:r>
              <a:rPr lang="en-US" sz="2000" dirty="0" smtClean="0">
                <a:solidFill>
                  <a:schemeClr val="bg1"/>
                </a:solidFill>
              </a:rPr>
              <a:t>Ubuntu.</a:t>
            </a:r>
            <a:r>
              <a:rPr lang="en-US" sz="2000" baseline="30000" dirty="0">
                <a:solidFill>
                  <a:schemeClr val="bg1"/>
                </a:solidFill>
              </a:rPr>
              <a:t> </a:t>
            </a:r>
            <a:r>
              <a:rPr lang="en-US" sz="2000" dirty="0" smtClean="0">
                <a:solidFill>
                  <a:schemeClr val="bg1"/>
                </a:solidFill>
              </a:rPr>
              <a:t>By </a:t>
            </a:r>
            <a:r>
              <a:rPr lang="en-US" sz="2000" dirty="0">
                <a:solidFill>
                  <a:schemeClr val="bg1"/>
                </a:solidFill>
              </a:rPr>
              <a:t>deploying HDInsight in the cloud, organizations can spin up the number of nodes they want and only get charged for the compute and storage that is </a:t>
            </a:r>
            <a:r>
              <a:rPr lang="en-US" sz="2000" dirty="0" smtClean="0">
                <a:solidFill>
                  <a:schemeClr val="bg1"/>
                </a:solidFill>
              </a:rPr>
              <a:t>used</a:t>
            </a:r>
            <a:endParaRPr lang="en-US" sz="2000" baseline="30000" dirty="0">
              <a:solidFill>
                <a:schemeClr val="bg1"/>
              </a:solidFill>
            </a:endParaRPr>
          </a:p>
          <a:p>
            <a:pPr marL="342900" indent="-342900" algn="l">
              <a:buClr>
                <a:srgbClr val="FF0000"/>
              </a:buClr>
              <a:buSzPct val="156000"/>
              <a:buFont typeface="Wingdings" panose="05000000000000000000" pitchFamily="2" charset="2"/>
              <a:buChar char="§"/>
            </a:pPr>
            <a:endParaRPr lang="en-US" sz="2000" baseline="30000" dirty="0">
              <a:solidFill>
                <a:schemeClr val="bg1"/>
              </a:solidFill>
            </a:endParaRPr>
          </a:p>
          <a:p>
            <a:pPr marL="342900" indent="-342900" algn="l">
              <a:buClr>
                <a:srgbClr val="FF0000"/>
              </a:buClr>
              <a:buSzPct val="156000"/>
              <a:buFont typeface="Wingdings" panose="05000000000000000000" pitchFamily="2" charset="2"/>
              <a:buChar char="§"/>
            </a:pPr>
            <a:r>
              <a:rPr lang="en-US" sz="2000" dirty="0" smtClean="0">
                <a:solidFill>
                  <a:srgbClr val="00FFCC"/>
                </a:solidFill>
              </a:rPr>
              <a:t>Hortonworks </a:t>
            </a:r>
            <a:r>
              <a:rPr lang="en-US" sz="2000" dirty="0">
                <a:solidFill>
                  <a:schemeClr val="bg1"/>
                </a:solidFill>
              </a:rPr>
              <a:t>implementations can also move data from the on-premises datacenter to the cloud for backup, development/test, and bursting </a:t>
            </a:r>
            <a:r>
              <a:rPr lang="en-US" sz="2000" dirty="0" smtClean="0">
                <a:solidFill>
                  <a:schemeClr val="bg1"/>
                </a:solidFill>
              </a:rPr>
              <a:t>scenarios.</a:t>
            </a:r>
            <a:r>
              <a:rPr lang="en-US" sz="2000" baseline="30000" dirty="0">
                <a:solidFill>
                  <a:schemeClr val="bg1"/>
                </a:solidFill>
              </a:rPr>
              <a:t> </a:t>
            </a:r>
            <a:r>
              <a:rPr lang="en-US" sz="2000" dirty="0" smtClean="0">
                <a:solidFill>
                  <a:schemeClr val="bg1"/>
                </a:solidFill>
              </a:rPr>
              <a:t>It </a:t>
            </a:r>
            <a:r>
              <a:rPr lang="en-US" sz="2000" dirty="0">
                <a:solidFill>
                  <a:schemeClr val="bg1"/>
                </a:solidFill>
              </a:rPr>
              <a:t>is also possible to run </a:t>
            </a:r>
            <a:r>
              <a:rPr lang="en-US" sz="2000" dirty="0">
                <a:solidFill>
                  <a:srgbClr val="00FFCC"/>
                </a:solidFill>
              </a:rPr>
              <a:t>Cloudera</a:t>
            </a:r>
            <a:r>
              <a:rPr lang="en-US" sz="2000" dirty="0">
                <a:solidFill>
                  <a:schemeClr val="bg1"/>
                </a:solidFill>
              </a:rPr>
              <a:t> or </a:t>
            </a:r>
            <a:r>
              <a:rPr lang="en-US" sz="2000" dirty="0">
                <a:solidFill>
                  <a:srgbClr val="00FFCC"/>
                </a:solidFill>
              </a:rPr>
              <a:t>Hortonworks</a:t>
            </a:r>
            <a:r>
              <a:rPr lang="en-US" sz="2000" dirty="0">
                <a:solidFill>
                  <a:schemeClr val="bg1"/>
                </a:solidFill>
              </a:rPr>
              <a:t> Hadoop clusters on Azure Virtual </a:t>
            </a:r>
            <a:r>
              <a:rPr lang="en-US" sz="2000" dirty="0" smtClean="0">
                <a:solidFill>
                  <a:schemeClr val="bg1"/>
                </a:solidFill>
              </a:rPr>
              <a:t>Machines</a:t>
            </a:r>
            <a:endParaRPr lang="en-US" sz="2000" dirty="0">
              <a:solidFill>
                <a:schemeClr val="bg1"/>
              </a:solidFill>
            </a:endParaRPr>
          </a:p>
        </p:txBody>
      </p:sp>
    </p:spTree>
    <p:extLst>
      <p:ext uri="{BB962C8B-B14F-4D97-AF65-F5344CB8AC3E}">
        <p14:creationId xmlns:p14="http://schemas.microsoft.com/office/powerpoint/2010/main" val="177120646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0994" name="Rectangle 2"/>
          <p:cNvSpPr>
            <a:spLocks noGrp="1" noChangeArrowheads="1"/>
          </p:cNvSpPr>
          <p:nvPr>
            <p:ph type="ctrTitle"/>
          </p:nvPr>
        </p:nvSpPr>
        <p:spPr bwMode="auto">
          <a:xfrm>
            <a:off x="503238" y="476250"/>
            <a:ext cx="8424862" cy="11969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lgn="l">
              <a:lnSpc>
                <a:spcPct val="80000"/>
              </a:lnSpc>
            </a:pPr>
            <a:r>
              <a:rPr lang="en-US" sz="4000" b="1" dirty="0" smtClean="0">
                <a:solidFill>
                  <a:srgbClr val="FFFF00"/>
                </a:solidFill>
                <a:ea typeface="宋体" pitchFamily="2" charset="-122"/>
              </a:rPr>
              <a:t>Example:</a:t>
            </a:r>
            <a:r>
              <a:rPr lang="en-US" sz="4000" dirty="0" smtClean="0">
                <a:ea typeface="宋体" pitchFamily="2" charset="-122"/>
              </a:rPr>
              <a:t> </a:t>
            </a:r>
            <a:r>
              <a:rPr lang="en-US" sz="2400" b="1" dirty="0">
                <a:solidFill>
                  <a:srgbClr val="00FFFF"/>
                </a:solidFill>
                <a:ea typeface="宋体" pitchFamily="2" charset="-122"/>
              </a:rPr>
              <a:t>Counting the number of occurrences of each word in a large collection of documents</a:t>
            </a:r>
            <a:r>
              <a:rPr lang="en-US" sz="4000" dirty="0">
                <a:ea typeface="宋体" pitchFamily="2" charset="-122"/>
              </a:rPr>
              <a:t> </a:t>
            </a:r>
          </a:p>
        </p:txBody>
      </p:sp>
      <p:pic>
        <p:nvPicPr>
          <p:cNvPr id="162099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4213" y="2024063"/>
            <a:ext cx="7705725" cy="30781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620996" name="Text Box 4"/>
          <p:cNvSpPr txBox="1">
            <a:spLocks noChangeArrowheads="1"/>
          </p:cNvSpPr>
          <p:nvPr/>
        </p:nvSpPr>
        <p:spPr bwMode="auto">
          <a:xfrm>
            <a:off x="1511300" y="5084763"/>
            <a:ext cx="6769100" cy="9445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p>
            <a:pPr algn="l">
              <a:spcBef>
                <a:spcPct val="50000"/>
              </a:spcBef>
            </a:pPr>
            <a:r>
              <a:rPr lang="en-US" altLang="zh-CN" sz="2400">
                <a:solidFill>
                  <a:srgbClr val="00FFFF"/>
                </a:solidFill>
              </a:rPr>
              <a:t>The </a:t>
            </a:r>
            <a:r>
              <a:rPr lang="en-US" altLang="zh-CN" sz="3200">
                <a:solidFill>
                  <a:srgbClr val="FFFF00"/>
                </a:solidFill>
              </a:rPr>
              <a:t>reduce</a:t>
            </a:r>
            <a:r>
              <a:rPr lang="en-US" altLang="zh-CN" sz="3200">
                <a:solidFill>
                  <a:srgbClr val="00FFFF"/>
                </a:solidFill>
              </a:rPr>
              <a:t> </a:t>
            </a:r>
            <a:r>
              <a:rPr lang="en-US" altLang="zh-CN" sz="2400">
                <a:solidFill>
                  <a:srgbClr val="00FFFF"/>
                </a:solidFill>
              </a:rPr>
              <a:t>function sums together all counts emitted for a particular word</a:t>
            </a:r>
          </a:p>
        </p:txBody>
      </p:sp>
    </p:spTree>
    <p:extLst>
      <p:ext uri="{BB962C8B-B14F-4D97-AF65-F5344CB8AC3E}">
        <p14:creationId xmlns:p14="http://schemas.microsoft.com/office/powerpoint/2010/main" val="252650489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15516" y="152636"/>
            <a:ext cx="8856984" cy="6135013"/>
          </a:xfrm>
          <a:prstGeom prst="rect">
            <a:avLst/>
          </a:prstGeom>
        </p:spPr>
        <p:txBody>
          <a:bodyPr wrap="square">
            <a:spAutoFit/>
          </a:bodyPr>
          <a:lstStyle/>
          <a:p>
            <a:r>
              <a:rPr lang="en-US" sz="2800" dirty="0" smtClean="0">
                <a:solidFill>
                  <a:srgbClr val="FFFF00"/>
                </a:solidFill>
                <a:latin typeface="+mj-lt"/>
              </a:rPr>
              <a:t>Hadoop On Google, CenturyLink Cloud</a:t>
            </a:r>
            <a:br>
              <a:rPr lang="en-US" sz="2800" dirty="0" smtClean="0">
                <a:solidFill>
                  <a:srgbClr val="FFFF00"/>
                </a:solidFill>
                <a:latin typeface="+mj-lt"/>
              </a:rPr>
            </a:br>
            <a:r>
              <a:rPr lang="en-US" sz="2800" dirty="0" smtClean="0">
                <a:solidFill>
                  <a:srgbClr val="FFFF00"/>
                </a:solidFill>
                <a:latin typeface="+mj-lt"/>
              </a:rPr>
              <a:t> </a:t>
            </a:r>
            <a:r>
              <a:rPr lang="en-US" sz="2800" dirty="0">
                <a:solidFill>
                  <a:srgbClr val="FFFF00"/>
                </a:solidFill>
                <a:latin typeface="+mj-lt"/>
              </a:rPr>
              <a:t>(</a:t>
            </a:r>
            <a:r>
              <a:rPr lang="en-US" sz="2800" dirty="0" err="1">
                <a:solidFill>
                  <a:srgbClr val="FFFF00"/>
                </a:solidFill>
                <a:latin typeface="+mj-lt"/>
              </a:rPr>
              <a:t>CLC</a:t>
            </a:r>
            <a:r>
              <a:rPr lang="en-US" sz="2800" dirty="0" smtClean="0">
                <a:solidFill>
                  <a:srgbClr val="FFFF00"/>
                </a:solidFill>
                <a:latin typeface="+mj-lt"/>
              </a:rPr>
              <a:t>) and Other Third Parties</a:t>
            </a:r>
          </a:p>
          <a:p>
            <a:pPr algn="l"/>
            <a:endParaRPr lang="en-US" sz="1200" dirty="0">
              <a:solidFill>
                <a:schemeClr val="bg1"/>
              </a:solidFill>
            </a:endParaRPr>
          </a:p>
          <a:p>
            <a:pPr algn="l"/>
            <a:r>
              <a:rPr lang="en-US" sz="2000" dirty="0" smtClean="0">
                <a:solidFill>
                  <a:srgbClr val="00FFCC"/>
                </a:solidFill>
              </a:rPr>
              <a:t>Hadoop On </a:t>
            </a:r>
            <a:r>
              <a:rPr lang="en-US" sz="2000" dirty="0">
                <a:solidFill>
                  <a:srgbClr val="00FFCC"/>
                </a:solidFill>
              </a:rPr>
              <a:t>Google Cloud </a:t>
            </a:r>
            <a:r>
              <a:rPr lang="en-US" sz="2000" dirty="0" smtClean="0">
                <a:solidFill>
                  <a:srgbClr val="00FFCC"/>
                </a:solidFill>
              </a:rPr>
              <a:t>Platform</a:t>
            </a:r>
            <a:endParaRPr lang="en-US" sz="2000" dirty="0">
              <a:solidFill>
                <a:srgbClr val="00FFCC"/>
              </a:solidFill>
            </a:endParaRPr>
          </a:p>
          <a:p>
            <a:pPr algn="l"/>
            <a:r>
              <a:rPr lang="en-US" dirty="0">
                <a:solidFill>
                  <a:schemeClr val="bg1"/>
                </a:solidFill>
              </a:rPr>
              <a:t>There are multiple ways to run the Hadoop ecosystem on Google Cloud </a:t>
            </a:r>
            <a:r>
              <a:rPr lang="en-US" dirty="0" smtClean="0">
                <a:solidFill>
                  <a:schemeClr val="bg1"/>
                </a:solidFill>
              </a:rPr>
              <a:t>Platform ranging </a:t>
            </a:r>
            <a:r>
              <a:rPr lang="en-US" dirty="0">
                <a:solidFill>
                  <a:schemeClr val="bg1"/>
                </a:solidFill>
              </a:rPr>
              <a:t>from self-managed to Google-managed</a:t>
            </a:r>
            <a:r>
              <a:rPr lang="en-US" dirty="0" smtClean="0">
                <a:solidFill>
                  <a:schemeClr val="bg1"/>
                </a:solidFill>
              </a:rPr>
              <a:t>.</a:t>
            </a:r>
            <a:endParaRPr lang="en-US" dirty="0">
              <a:solidFill>
                <a:schemeClr val="bg1"/>
              </a:solidFill>
            </a:endParaRPr>
          </a:p>
          <a:p>
            <a:pPr algn="l"/>
            <a:endParaRPr lang="en-US" dirty="0" smtClean="0">
              <a:solidFill>
                <a:srgbClr val="00FFCC"/>
              </a:solidFill>
            </a:endParaRPr>
          </a:p>
          <a:p>
            <a:pPr algn="l"/>
            <a:r>
              <a:rPr lang="en-US" dirty="0" smtClean="0">
                <a:solidFill>
                  <a:srgbClr val="00FFCC"/>
                </a:solidFill>
              </a:rPr>
              <a:t>Google </a:t>
            </a:r>
            <a:r>
              <a:rPr lang="en-US" dirty="0">
                <a:solidFill>
                  <a:srgbClr val="00FFCC"/>
                </a:solidFill>
              </a:rPr>
              <a:t>Cloud </a:t>
            </a:r>
            <a:r>
              <a:rPr lang="en-US" dirty="0" err="1">
                <a:solidFill>
                  <a:srgbClr val="00FFCC"/>
                </a:solidFill>
              </a:rPr>
              <a:t>Dataproc</a:t>
            </a:r>
            <a:r>
              <a:rPr lang="en-US" dirty="0">
                <a:solidFill>
                  <a:srgbClr val="00FFCC"/>
                </a:solidFill>
              </a:rPr>
              <a:t>: </a:t>
            </a:r>
            <a:r>
              <a:rPr lang="en-US" dirty="0">
                <a:solidFill>
                  <a:schemeClr val="bg1"/>
                </a:solidFill>
              </a:rPr>
              <a:t>a</a:t>
            </a:r>
            <a:r>
              <a:rPr lang="en-US" dirty="0">
                <a:solidFill>
                  <a:srgbClr val="00FFCC"/>
                </a:solidFill>
              </a:rPr>
              <a:t> </a:t>
            </a:r>
            <a:r>
              <a:rPr lang="en-US" dirty="0">
                <a:solidFill>
                  <a:schemeClr val="bg1"/>
                </a:solidFill>
              </a:rPr>
              <a:t>managed Spark and Hadoop </a:t>
            </a:r>
            <a:r>
              <a:rPr lang="en-US" dirty="0" smtClean="0">
                <a:solidFill>
                  <a:schemeClr val="bg1"/>
                </a:solidFill>
              </a:rPr>
              <a:t>service</a:t>
            </a:r>
            <a:endParaRPr lang="en-US" dirty="0">
              <a:solidFill>
                <a:schemeClr val="bg1"/>
              </a:solidFill>
            </a:endParaRPr>
          </a:p>
          <a:p>
            <a:pPr algn="l"/>
            <a:r>
              <a:rPr lang="en-US" dirty="0">
                <a:solidFill>
                  <a:srgbClr val="00FFCC"/>
                </a:solidFill>
              </a:rPr>
              <a:t>C</a:t>
            </a:r>
            <a:r>
              <a:rPr lang="en-US" dirty="0" smtClean="0">
                <a:solidFill>
                  <a:srgbClr val="00FFCC"/>
                </a:solidFill>
              </a:rPr>
              <a:t>ommand </a:t>
            </a:r>
            <a:r>
              <a:rPr lang="en-US" dirty="0">
                <a:solidFill>
                  <a:srgbClr val="00FFCC"/>
                </a:solidFill>
              </a:rPr>
              <a:t>line tools (</a:t>
            </a:r>
            <a:r>
              <a:rPr lang="en-US" dirty="0" err="1">
                <a:solidFill>
                  <a:srgbClr val="00FFCC"/>
                </a:solidFill>
              </a:rPr>
              <a:t>bdutil</a:t>
            </a:r>
            <a:r>
              <a:rPr lang="en-US" dirty="0">
                <a:solidFill>
                  <a:srgbClr val="00FFCC"/>
                </a:solidFill>
              </a:rPr>
              <a:t>): </a:t>
            </a:r>
            <a:r>
              <a:rPr lang="en-US" dirty="0">
                <a:solidFill>
                  <a:schemeClr val="bg1"/>
                </a:solidFill>
              </a:rPr>
              <a:t>a collection of shell scripts to manually create and manage Spark and Hadoop </a:t>
            </a:r>
            <a:r>
              <a:rPr lang="en-US" dirty="0" smtClean="0">
                <a:solidFill>
                  <a:schemeClr val="bg1"/>
                </a:solidFill>
              </a:rPr>
              <a:t>clusters</a:t>
            </a:r>
          </a:p>
          <a:p>
            <a:pPr algn="l"/>
            <a:endParaRPr lang="en-US" dirty="0" smtClean="0">
              <a:solidFill>
                <a:schemeClr val="bg1"/>
              </a:solidFill>
            </a:endParaRPr>
          </a:p>
          <a:p>
            <a:pPr algn="l"/>
            <a:r>
              <a:rPr lang="en-US" dirty="0">
                <a:solidFill>
                  <a:schemeClr val="bg1"/>
                </a:solidFill>
              </a:rPr>
              <a:t>Google also offers connectors for using other Google Cloud Platform products with Hadoop, such as a </a:t>
            </a:r>
            <a:r>
              <a:rPr lang="en-US" dirty="0">
                <a:solidFill>
                  <a:srgbClr val="00FFCC"/>
                </a:solidFill>
              </a:rPr>
              <a:t>Google Cloud Storage connector </a:t>
            </a:r>
            <a:r>
              <a:rPr lang="en-US" dirty="0">
                <a:solidFill>
                  <a:schemeClr val="bg1"/>
                </a:solidFill>
              </a:rPr>
              <a:t>for using </a:t>
            </a:r>
            <a:r>
              <a:rPr lang="en-US" dirty="0">
                <a:solidFill>
                  <a:srgbClr val="00FFCC"/>
                </a:solidFill>
              </a:rPr>
              <a:t>Google Cloud Storage</a:t>
            </a:r>
            <a:r>
              <a:rPr lang="en-US" dirty="0">
                <a:solidFill>
                  <a:schemeClr val="bg1"/>
                </a:solidFill>
              </a:rPr>
              <a:t> and a </a:t>
            </a:r>
            <a:r>
              <a:rPr lang="en-US" dirty="0">
                <a:solidFill>
                  <a:srgbClr val="00FFCC"/>
                </a:solidFill>
              </a:rPr>
              <a:t>Google </a:t>
            </a:r>
            <a:r>
              <a:rPr lang="en-US" dirty="0" err="1">
                <a:solidFill>
                  <a:srgbClr val="00FFCC"/>
                </a:solidFill>
              </a:rPr>
              <a:t>BigQuery</a:t>
            </a:r>
            <a:endParaRPr lang="en-US" sz="2000" dirty="0">
              <a:solidFill>
                <a:srgbClr val="00FFCC"/>
              </a:solidFill>
            </a:endParaRPr>
          </a:p>
          <a:p>
            <a:pPr algn="l"/>
            <a:endParaRPr lang="en-US" dirty="0" smtClean="0">
              <a:solidFill>
                <a:schemeClr val="bg1"/>
              </a:solidFill>
            </a:endParaRPr>
          </a:p>
          <a:p>
            <a:pPr algn="l"/>
            <a:endParaRPr lang="en-US" baseline="30000" dirty="0">
              <a:solidFill>
                <a:schemeClr val="bg1"/>
              </a:solidFill>
            </a:endParaRPr>
          </a:p>
          <a:p>
            <a:pPr algn="l"/>
            <a:r>
              <a:rPr lang="en-US" sz="2000" dirty="0">
                <a:solidFill>
                  <a:srgbClr val="00FFCC"/>
                </a:solidFill>
              </a:rPr>
              <a:t>CenturyLink Cloud</a:t>
            </a:r>
            <a:r>
              <a:rPr lang="en-US" sz="2000" baseline="30000" dirty="0">
                <a:solidFill>
                  <a:srgbClr val="00FFCC"/>
                </a:solidFill>
              </a:rPr>
              <a:t> </a:t>
            </a:r>
            <a:r>
              <a:rPr lang="en-US" dirty="0">
                <a:solidFill>
                  <a:schemeClr val="bg1"/>
                </a:solidFill>
              </a:rPr>
              <a:t>offers Hadoop via both a managed and un-managed model.</a:t>
            </a:r>
            <a:r>
              <a:rPr lang="en-US" baseline="30000" dirty="0">
                <a:solidFill>
                  <a:schemeClr val="bg1"/>
                </a:solidFill>
              </a:rPr>
              <a:t> </a:t>
            </a:r>
            <a:r>
              <a:rPr lang="en-US" dirty="0" err="1">
                <a:solidFill>
                  <a:schemeClr val="bg1"/>
                </a:solidFill>
              </a:rPr>
              <a:t>CLC</a:t>
            </a:r>
            <a:r>
              <a:rPr lang="en-US" dirty="0">
                <a:solidFill>
                  <a:schemeClr val="bg1"/>
                </a:solidFill>
              </a:rPr>
              <a:t> also offers customers several managed Cloudera Blueprints, the newest managed service in the CenturyLink Cloud big data portfolio, which also includes </a:t>
            </a:r>
            <a:r>
              <a:rPr lang="en-US" dirty="0">
                <a:solidFill>
                  <a:srgbClr val="00FFCC"/>
                </a:solidFill>
              </a:rPr>
              <a:t>Cassandra </a:t>
            </a:r>
            <a:r>
              <a:rPr lang="en-US" dirty="0">
                <a:solidFill>
                  <a:schemeClr val="bg1"/>
                </a:solidFill>
              </a:rPr>
              <a:t>and</a:t>
            </a:r>
            <a:r>
              <a:rPr lang="en-US" dirty="0">
                <a:solidFill>
                  <a:srgbClr val="00FFCC"/>
                </a:solidFill>
              </a:rPr>
              <a:t> MongoDB </a:t>
            </a:r>
            <a:r>
              <a:rPr lang="en-US" dirty="0">
                <a:solidFill>
                  <a:schemeClr val="bg1"/>
                </a:solidFill>
              </a:rPr>
              <a:t>solutions.</a:t>
            </a:r>
            <a:endParaRPr lang="en-US" baseline="30000" dirty="0">
              <a:solidFill>
                <a:schemeClr val="bg1"/>
              </a:solidFill>
            </a:endParaRPr>
          </a:p>
          <a:p>
            <a:pPr algn="l"/>
            <a:endParaRPr lang="en-US" dirty="0">
              <a:solidFill>
                <a:schemeClr val="bg1"/>
              </a:solidFill>
            </a:endParaRPr>
          </a:p>
          <a:p>
            <a:pPr algn="l"/>
            <a:r>
              <a:rPr lang="en-US" sz="1800" dirty="0" smtClean="0">
                <a:solidFill>
                  <a:srgbClr val="00FFCC"/>
                </a:solidFill>
              </a:rPr>
              <a:t>Third </a:t>
            </a:r>
            <a:r>
              <a:rPr lang="en-US" sz="1800" dirty="0">
                <a:solidFill>
                  <a:srgbClr val="00FFCC"/>
                </a:solidFill>
              </a:rPr>
              <a:t>party Hadoop distributions: </a:t>
            </a:r>
          </a:p>
          <a:p>
            <a:pPr lvl="1" algn="l"/>
            <a:r>
              <a:rPr lang="en-US" dirty="0">
                <a:solidFill>
                  <a:srgbClr val="00FFCC"/>
                </a:solidFill>
              </a:rPr>
              <a:t>Cloudera </a:t>
            </a:r>
            <a:r>
              <a:rPr lang="en-US" dirty="0">
                <a:solidFill>
                  <a:schemeClr val="bg1"/>
                </a:solidFill>
              </a:rPr>
              <a:t>– using the Cloudera Director Plugin for Google Cloud </a:t>
            </a:r>
            <a:r>
              <a:rPr lang="en-US" dirty="0" smtClean="0">
                <a:solidFill>
                  <a:schemeClr val="bg1"/>
                </a:solidFill>
              </a:rPr>
              <a:t>Platform</a:t>
            </a:r>
            <a:endParaRPr lang="en-US" dirty="0">
              <a:solidFill>
                <a:schemeClr val="bg1"/>
              </a:solidFill>
            </a:endParaRPr>
          </a:p>
          <a:p>
            <a:pPr lvl="1" algn="l"/>
            <a:r>
              <a:rPr lang="en-US" dirty="0">
                <a:solidFill>
                  <a:srgbClr val="00FFCC"/>
                </a:solidFill>
              </a:rPr>
              <a:t>Hortonworks</a:t>
            </a:r>
            <a:r>
              <a:rPr lang="en-US" dirty="0">
                <a:solidFill>
                  <a:schemeClr val="bg1"/>
                </a:solidFill>
              </a:rPr>
              <a:t> – using </a:t>
            </a:r>
            <a:r>
              <a:rPr lang="en-US" dirty="0" err="1">
                <a:solidFill>
                  <a:schemeClr val="bg1"/>
                </a:solidFill>
              </a:rPr>
              <a:t>bdutil</a:t>
            </a:r>
            <a:r>
              <a:rPr lang="en-US" dirty="0">
                <a:solidFill>
                  <a:schemeClr val="bg1"/>
                </a:solidFill>
              </a:rPr>
              <a:t> support for Hortonworks </a:t>
            </a:r>
            <a:r>
              <a:rPr lang="en-US" dirty="0" err="1" smtClean="0">
                <a:solidFill>
                  <a:schemeClr val="bg1"/>
                </a:solidFill>
              </a:rPr>
              <a:t>HDP</a:t>
            </a:r>
            <a:endParaRPr lang="en-US" dirty="0">
              <a:solidFill>
                <a:schemeClr val="bg1"/>
              </a:solidFill>
            </a:endParaRPr>
          </a:p>
          <a:p>
            <a:pPr lvl="1" algn="l"/>
            <a:r>
              <a:rPr lang="en-US" dirty="0" err="1">
                <a:solidFill>
                  <a:srgbClr val="00FFCC"/>
                </a:solidFill>
              </a:rPr>
              <a:t>MapR</a:t>
            </a:r>
            <a:r>
              <a:rPr lang="en-US" dirty="0">
                <a:solidFill>
                  <a:srgbClr val="00FFCC"/>
                </a:solidFill>
              </a:rPr>
              <a:t> </a:t>
            </a:r>
            <a:r>
              <a:rPr lang="en-US" dirty="0">
                <a:solidFill>
                  <a:schemeClr val="bg1"/>
                </a:solidFill>
              </a:rPr>
              <a:t>– using </a:t>
            </a:r>
            <a:r>
              <a:rPr lang="en-US" dirty="0" err="1">
                <a:solidFill>
                  <a:schemeClr val="bg1"/>
                </a:solidFill>
              </a:rPr>
              <a:t>bdutil</a:t>
            </a:r>
            <a:r>
              <a:rPr lang="en-US" dirty="0">
                <a:solidFill>
                  <a:schemeClr val="bg1"/>
                </a:solidFill>
              </a:rPr>
              <a:t> support for </a:t>
            </a:r>
            <a:r>
              <a:rPr lang="en-US" dirty="0" err="1" smtClean="0">
                <a:solidFill>
                  <a:schemeClr val="bg1"/>
                </a:solidFill>
              </a:rPr>
              <a:t>MapR</a:t>
            </a:r>
            <a:endParaRPr lang="en-US" dirty="0">
              <a:solidFill>
                <a:schemeClr val="bg1"/>
              </a:solidFill>
            </a:endParaRPr>
          </a:p>
        </p:txBody>
      </p:sp>
    </p:spTree>
    <p:extLst>
      <p:ext uri="{BB962C8B-B14F-4D97-AF65-F5344CB8AC3E}">
        <p14:creationId xmlns:p14="http://schemas.microsoft.com/office/powerpoint/2010/main" val="509430688"/>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2516" y="188640"/>
            <a:ext cx="9216516" cy="1261884"/>
          </a:xfrm>
          <a:prstGeom prst="rect">
            <a:avLst/>
          </a:prstGeom>
          <a:noFill/>
        </p:spPr>
        <p:txBody>
          <a:bodyPr wrap="square" rtlCol="0">
            <a:spAutoFit/>
          </a:bodyPr>
          <a:lstStyle/>
          <a:p>
            <a:r>
              <a:rPr lang="en-US" sz="4400" dirty="0" smtClean="0">
                <a:solidFill>
                  <a:srgbClr val="FFFF00"/>
                </a:solidFill>
                <a:latin typeface="+mj-lt"/>
              </a:rPr>
              <a:t>What is Apache </a:t>
            </a:r>
            <a:r>
              <a:rPr lang="en-US" sz="4400" dirty="0" smtClean="0">
                <a:solidFill>
                  <a:srgbClr val="FFFF00"/>
                </a:solidFill>
                <a:latin typeface="+mj-lt"/>
              </a:rPr>
              <a:t>Spark? </a:t>
            </a:r>
            <a:r>
              <a:rPr lang="en-US" sz="4400" dirty="0" smtClean="0">
                <a:solidFill>
                  <a:srgbClr val="FFFF00"/>
                </a:solidFill>
                <a:latin typeface="+mj-lt"/>
              </a:rPr>
              <a:t/>
            </a:r>
            <a:br>
              <a:rPr lang="en-US" sz="4400" dirty="0" smtClean="0">
                <a:solidFill>
                  <a:srgbClr val="FFFF00"/>
                </a:solidFill>
                <a:latin typeface="+mj-lt"/>
              </a:rPr>
            </a:br>
            <a:r>
              <a:rPr lang="en-US" sz="3200" dirty="0">
                <a:solidFill>
                  <a:srgbClr val="00FFCC"/>
                </a:solidFill>
              </a:rPr>
              <a:t> </a:t>
            </a:r>
            <a:endParaRPr lang="en-US" sz="4000" dirty="0">
              <a:solidFill>
                <a:srgbClr val="00FFCC"/>
              </a:solidFill>
            </a:endParaRPr>
          </a:p>
        </p:txBody>
      </p:sp>
      <p:sp>
        <p:nvSpPr>
          <p:cNvPr id="3" name="TextBox 2"/>
          <p:cNvSpPr txBox="1"/>
          <p:nvPr/>
        </p:nvSpPr>
        <p:spPr>
          <a:xfrm>
            <a:off x="287524" y="1124744"/>
            <a:ext cx="8487406" cy="5447645"/>
          </a:xfrm>
          <a:prstGeom prst="rect">
            <a:avLst/>
          </a:prstGeom>
          <a:noFill/>
        </p:spPr>
        <p:txBody>
          <a:bodyPr wrap="square" rtlCol="0">
            <a:spAutoFit/>
          </a:bodyPr>
          <a:lstStyle/>
          <a:p>
            <a:pPr marL="342900" indent="-342900" algn="l">
              <a:spcAft>
                <a:spcPts val="1200"/>
              </a:spcAft>
              <a:buClr>
                <a:srgbClr val="FF0000"/>
              </a:buClr>
              <a:buSzPct val="130000"/>
              <a:buFont typeface="Wingdings" panose="05000000000000000000" pitchFamily="2" charset="2"/>
              <a:buChar char="§"/>
            </a:pPr>
            <a:r>
              <a:rPr lang="en-US" sz="2400" dirty="0" smtClean="0">
                <a:solidFill>
                  <a:schemeClr val="bg1"/>
                </a:solidFill>
              </a:rPr>
              <a:t>It is a cluster computing platform designed to be fast in </a:t>
            </a:r>
            <a:r>
              <a:rPr lang="en-US" sz="2400" dirty="0" smtClean="0">
                <a:solidFill>
                  <a:srgbClr val="00FFCC"/>
                </a:solidFill>
              </a:rPr>
              <a:t>general-purpose applications</a:t>
            </a:r>
            <a:r>
              <a:rPr lang="en-US" sz="2400" dirty="0" smtClean="0">
                <a:solidFill>
                  <a:schemeClr val="bg1"/>
                </a:solidFill>
              </a:rPr>
              <a:t>, compared with the use of MapReduce or Hadoop for just bi-</a:t>
            </a:r>
            <a:r>
              <a:rPr lang="en-US" sz="2400" dirty="0" err="1" smtClean="0">
                <a:solidFill>
                  <a:schemeClr val="bg1"/>
                </a:solidFill>
              </a:rPr>
              <a:t>parti</a:t>
            </a:r>
            <a:r>
              <a:rPr lang="en-US" sz="2400" dirty="0" smtClean="0">
                <a:solidFill>
                  <a:schemeClr val="bg1"/>
                </a:solidFill>
              </a:rPr>
              <a:t> graph computing</a:t>
            </a:r>
          </a:p>
          <a:p>
            <a:pPr marL="342900" indent="-342900" algn="l">
              <a:spcAft>
                <a:spcPts val="1200"/>
              </a:spcAft>
              <a:buClr>
                <a:srgbClr val="FF0000"/>
              </a:buClr>
              <a:buSzPct val="130000"/>
              <a:buFont typeface="Wingdings" panose="05000000000000000000" pitchFamily="2" charset="2"/>
              <a:buChar char="§"/>
            </a:pPr>
            <a:r>
              <a:rPr lang="en-US" sz="2400" dirty="0" smtClean="0">
                <a:solidFill>
                  <a:schemeClr val="bg1"/>
                </a:solidFill>
              </a:rPr>
              <a:t>On the speed side, Spark extends the MapReduce model to support </a:t>
            </a:r>
            <a:r>
              <a:rPr lang="en-US" sz="2400" dirty="0" smtClean="0">
                <a:solidFill>
                  <a:srgbClr val="00FFCC"/>
                </a:solidFill>
              </a:rPr>
              <a:t>interactive queries and streaming processing using in-memory </a:t>
            </a:r>
            <a:r>
              <a:rPr lang="en-US" sz="2400" dirty="0" smtClean="0">
                <a:solidFill>
                  <a:srgbClr val="00FFCC"/>
                </a:solidFill>
              </a:rPr>
              <a:t>computing</a:t>
            </a:r>
            <a:endParaRPr lang="en-US" sz="2400" dirty="0" smtClean="0">
              <a:solidFill>
                <a:srgbClr val="00FFCC"/>
              </a:solidFill>
            </a:endParaRPr>
          </a:p>
          <a:p>
            <a:pPr marL="342900" indent="-342900" algn="l">
              <a:spcAft>
                <a:spcPts val="1200"/>
              </a:spcAft>
              <a:buClr>
                <a:srgbClr val="FF0000"/>
              </a:buClr>
              <a:buSzPct val="130000"/>
              <a:buFont typeface="Wingdings" panose="05000000000000000000" pitchFamily="2" charset="2"/>
              <a:buChar char="§"/>
            </a:pPr>
            <a:r>
              <a:rPr lang="en-US" sz="2400" dirty="0">
                <a:solidFill>
                  <a:schemeClr val="bg1"/>
                </a:solidFill>
              </a:rPr>
              <a:t>Spark offers the ability to </a:t>
            </a:r>
            <a:r>
              <a:rPr lang="en-US" sz="2400" dirty="0">
                <a:solidFill>
                  <a:srgbClr val="00FFCC"/>
                </a:solidFill>
              </a:rPr>
              <a:t>run computations in memory</a:t>
            </a:r>
            <a:r>
              <a:rPr lang="en-US" sz="2400" dirty="0">
                <a:solidFill>
                  <a:schemeClr val="bg1"/>
                </a:solidFill>
              </a:rPr>
              <a:t>, which is more efficient than MapReduce running on disks for complex </a:t>
            </a:r>
            <a:r>
              <a:rPr lang="en-US" sz="2400" dirty="0" smtClean="0">
                <a:solidFill>
                  <a:schemeClr val="bg1"/>
                </a:solidFill>
              </a:rPr>
              <a:t>applications</a:t>
            </a:r>
            <a:endParaRPr lang="en-US" sz="2400" dirty="0">
              <a:solidFill>
                <a:schemeClr val="bg1"/>
              </a:solidFill>
            </a:endParaRPr>
          </a:p>
          <a:p>
            <a:pPr marL="342900" indent="-342900" algn="l">
              <a:spcAft>
                <a:spcPts val="1200"/>
              </a:spcAft>
              <a:buClr>
                <a:srgbClr val="FF0000"/>
              </a:buClr>
              <a:buSzPct val="130000"/>
              <a:buFont typeface="Wingdings" panose="05000000000000000000" pitchFamily="2" charset="2"/>
              <a:buChar char="§"/>
            </a:pPr>
            <a:r>
              <a:rPr lang="en-US" sz="2400" dirty="0" smtClean="0">
                <a:solidFill>
                  <a:schemeClr val="bg1"/>
                </a:solidFill>
              </a:rPr>
              <a:t>Spark </a:t>
            </a:r>
            <a:r>
              <a:rPr lang="en-US" sz="2400" dirty="0">
                <a:solidFill>
                  <a:schemeClr val="bg1"/>
                </a:solidFill>
              </a:rPr>
              <a:t>is highly accessible, offering </a:t>
            </a:r>
            <a:r>
              <a:rPr lang="en-US" sz="2400" dirty="0">
                <a:solidFill>
                  <a:srgbClr val="00FFCC"/>
                </a:solidFill>
              </a:rPr>
              <a:t>simple APIs in Python, Java, Scala, SQL, </a:t>
            </a:r>
            <a:r>
              <a:rPr lang="en-US" sz="2400" dirty="0">
                <a:solidFill>
                  <a:schemeClr val="bg1"/>
                </a:solidFill>
              </a:rPr>
              <a:t>etc. Spark can run in Hadoop Clusters and access any Hadoop data source like </a:t>
            </a:r>
            <a:r>
              <a:rPr lang="en-US" sz="2400" dirty="0" smtClean="0">
                <a:solidFill>
                  <a:srgbClr val="00FFCC"/>
                </a:solidFill>
              </a:rPr>
              <a:t>Cassandra</a:t>
            </a:r>
            <a:endParaRPr lang="en-US" sz="2400" dirty="0">
              <a:solidFill>
                <a:srgbClr val="00FFCC"/>
              </a:solidFill>
            </a:endParaRPr>
          </a:p>
          <a:p>
            <a:pPr marL="342900" indent="-342900" algn="l">
              <a:spcAft>
                <a:spcPts val="600"/>
              </a:spcAft>
              <a:buClr>
                <a:srgbClr val="FF0000"/>
              </a:buClr>
              <a:buSzPct val="130000"/>
              <a:buFont typeface="Wingdings" panose="05000000000000000000" pitchFamily="2" charset="2"/>
              <a:buChar char="§"/>
            </a:pPr>
            <a:endParaRPr lang="en-US" sz="2000" dirty="0" smtClean="0">
              <a:solidFill>
                <a:srgbClr val="00FFCC"/>
              </a:solidFill>
            </a:endParaRPr>
          </a:p>
        </p:txBody>
      </p:sp>
    </p:spTree>
    <p:extLst>
      <p:ext uri="{BB962C8B-B14F-4D97-AF65-F5344CB8AC3E}">
        <p14:creationId xmlns:p14="http://schemas.microsoft.com/office/powerpoint/2010/main" val="601323088"/>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2499" name="Text Box 3"/>
          <p:cNvSpPr txBox="1">
            <a:spLocks noChangeArrowheads="1"/>
          </p:cNvSpPr>
          <p:nvPr/>
        </p:nvSpPr>
        <p:spPr bwMode="auto">
          <a:xfrm>
            <a:off x="0" y="4689475"/>
            <a:ext cx="161925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p>
            <a:pPr>
              <a:spcBef>
                <a:spcPct val="50000"/>
              </a:spcBef>
            </a:pPr>
            <a:endParaRPr lang="en-US">
              <a:latin typeface="Arial" pitchFamily="34" charset="0"/>
            </a:endParaRPr>
          </a:p>
        </p:txBody>
      </p:sp>
      <p:pic>
        <p:nvPicPr>
          <p:cNvPr id="9218"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197" t="10116" r="8427" b="6884"/>
          <a:stretch/>
        </p:blipFill>
        <p:spPr bwMode="auto">
          <a:xfrm>
            <a:off x="178286" y="1268760"/>
            <a:ext cx="8786202" cy="41986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16445971"/>
      </p:ext>
    </p:extLst>
  </p:cSld>
  <p:clrMapOvr>
    <a:masterClrMapping/>
  </p:clrMapOvr>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1234" name="Rectangle 2"/>
          <p:cNvSpPr>
            <a:spLocks noGrp="1" noChangeArrowheads="1"/>
          </p:cNvSpPr>
          <p:nvPr>
            <p:ph type="title" idx="4294967295"/>
          </p:nvPr>
        </p:nvSpPr>
        <p:spPr>
          <a:xfrm>
            <a:off x="215900" y="260350"/>
            <a:ext cx="8229600" cy="657225"/>
          </a:xfrm>
          <a:prstGeom prst="rect">
            <a:avLst/>
          </a:prstGeom>
        </p:spPr>
        <p:txBody>
          <a:bodyPr/>
          <a:lstStyle/>
          <a:p>
            <a:r>
              <a:rPr lang="en-US" sz="2800" b="1" dirty="0">
                <a:solidFill>
                  <a:srgbClr val="FFFF00"/>
                </a:solidFill>
              </a:rPr>
              <a:t>Dryad Control and Dataflow using </a:t>
            </a:r>
            <a:br>
              <a:rPr lang="en-US" sz="2800" b="1" dirty="0">
                <a:solidFill>
                  <a:srgbClr val="FFFF00"/>
                </a:solidFill>
              </a:rPr>
            </a:br>
            <a:r>
              <a:rPr lang="en-US" sz="2800" b="1" dirty="0">
                <a:solidFill>
                  <a:srgbClr val="00FFFF"/>
                </a:solidFill>
              </a:rPr>
              <a:t>Directed Acyclic Graph (DAG) in </a:t>
            </a:r>
            <a:r>
              <a:rPr lang="en-US" sz="2800" b="1" dirty="0" err="1">
                <a:solidFill>
                  <a:srgbClr val="00FFFF"/>
                </a:solidFill>
              </a:rPr>
              <a:t>DryadLYNQ</a:t>
            </a:r>
            <a:endParaRPr lang="en-US" sz="2800" b="1" dirty="0">
              <a:solidFill>
                <a:srgbClr val="00FFFF"/>
              </a:solidFill>
            </a:endParaRPr>
          </a:p>
        </p:txBody>
      </p:sp>
      <p:pic>
        <p:nvPicPr>
          <p:cNvPr id="1631238"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1640" y="1916832"/>
            <a:ext cx="6624736" cy="34567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3321442106"/>
      </p:ext>
    </p:extLst>
  </p:cSld>
  <p:clrMapOvr>
    <a:masterClrMapping/>
  </p:clrMapOvr>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2499" name="Text Box 3"/>
          <p:cNvSpPr txBox="1">
            <a:spLocks noChangeArrowheads="1"/>
          </p:cNvSpPr>
          <p:nvPr/>
        </p:nvSpPr>
        <p:spPr bwMode="auto">
          <a:xfrm>
            <a:off x="0" y="4689475"/>
            <a:ext cx="161925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p>
            <a:pPr>
              <a:spcBef>
                <a:spcPct val="50000"/>
              </a:spcBef>
            </a:pPr>
            <a:endParaRPr lang="en-US">
              <a:latin typeface="Arial" pitchFamily="34" charset="0"/>
            </a:endParaRPr>
          </a:p>
        </p:txBody>
      </p:sp>
      <p:pic>
        <p:nvPicPr>
          <p:cNvPr id="102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536" y="332656"/>
            <a:ext cx="8388932" cy="61436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19652434"/>
      </p:ext>
    </p:extLst>
  </p:cSld>
  <p:clrMapOvr>
    <a:masterClrMapping/>
  </p:clrMapOvr>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0690" name="Rectangle 2"/>
          <p:cNvSpPr>
            <a:spLocks noGrp="1" noChangeArrowheads="1"/>
          </p:cNvSpPr>
          <p:nvPr>
            <p:ph type="title" idx="4294967295"/>
          </p:nvPr>
        </p:nvSpPr>
        <p:spPr bwMode="auto">
          <a:xfrm>
            <a:off x="431800" y="476250"/>
            <a:ext cx="8229600" cy="657225"/>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nchor="ctr"/>
          <a:lstStyle/>
          <a:p>
            <a:r>
              <a:rPr lang="en-US" sz="3600" b="1" dirty="0" smtClean="0">
                <a:solidFill>
                  <a:srgbClr val="FFFF00"/>
                </a:solidFill>
              </a:rPr>
              <a:t>Distributed Spark Model for </a:t>
            </a:r>
            <a:br>
              <a:rPr lang="en-US" sz="3600" b="1" dirty="0" smtClean="0">
                <a:solidFill>
                  <a:srgbClr val="FFFF00"/>
                </a:solidFill>
              </a:rPr>
            </a:br>
            <a:r>
              <a:rPr lang="en-US" sz="3600" b="1" dirty="0" smtClean="0">
                <a:solidFill>
                  <a:srgbClr val="FFFF00"/>
                </a:solidFill>
              </a:rPr>
              <a:t>In-Memory Computations </a:t>
            </a:r>
            <a:endParaRPr lang="en-US" sz="3600" b="1" dirty="0">
              <a:solidFill>
                <a:srgbClr val="FFFF00"/>
              </a:solidFill>
            </a:endParaRP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412776"/>
            <a:ext cx="9144000" cy="47839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67116625"/>
      </p:ext>
    </p:extLst>
  </p:cSld>
  <p:clrMapOvr>
    <a:masterClrMapping/>
  </p:clrMapOvr>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63588" y="512676"/>
            <a:ext cx="7308812" cy="707886"/>
          </a:xfrm>
          <a:prstGeom prst="rect">
            <a:avLst/>
          </a:prstGeom>
          <a:noFill/>
        </p:spPr>
        <p:txBody>
          <a:bodyPr wrap="square" rtlCol="0">
            <a:spAutoFit/>
          </a:bodyPr>
          <a:lstStyle/>
          <a:p>
            <a:r>
              <a:rPr lang="en-US" sz="4000" dirty="0" smtClean="0">
                <a:solidFill>
                  <a:srgbClr val="FFFF00"/>
                </a:solidFill>
                <a:latin typeface="+mj-lt"/>
              </a:rPr>
              <a:t>The Core Concepts of Spark</a:t>
            </a:r>
            <a:endParaRPr lang="en-US" sz="4000" dirty="0">
              <a:solidFill>
                <a:srgbClr val="FFFF00"/>
              </a:solidFill>
              <a:latin typeface="+mj-lt"/>
            </a:endParaRPr>
          </a:p>
        </p:txBody>
      </p:sp>
      <p:sp>
        <p:nvSpPr>
          <p:cNvPr id="3" name="TextBox 2"/>
          <p:cNvSpPr txBox="1"/>
          <p:nvPr/>
        </p:nvSpPr>
        <p:spPr>
          <a:xfrm>
            <a:off x="1007604" y="1376772"/>
            <a:ext cx="7272808" cy="4878259"/>
          </a:xfrm>
          <a:prstGeom prst="rect">
            <a:avLst/>
          </a:prstGeom>
          <a:noFill/>
        </p:spPr>
        <p:txBody>
          <a:bodyPr wrap="square" rtlCol="0">
            <a:spAutoFit/>
          </a:bodyPr>
          <a:lstStyle/>
          <a:p>
            <a:pPr marL="342900" indent="-342900" algn="l">
              <a:spcAft>
                <a:spcPts val="600"/>
              </a:spcAft>
              <a:buClr>
                <a:srgbClr val="FF0000"/>
              </a:buClr>
              <a:buSzPct val="130000"/>
              <a:buFont typeface="Wingdings" panose="05000000000000000000" pitchFamily="2" charset="2"/>
              <a:buChar char="§"/>
            </a:pPr>
            <a:r>
              <a:rPr lang="en-US" sz="3200" dirty="0" smtClean="0">
                <a:solidFill>
                  <a:schemeClr val="bg1"/>
                </a:solidFill>
              </a:rPr>
              <a:t>Spark core contains components for </a:t>
            </a:r>
          </a:p>
          <a:p>
            <a:pPr marL="800100" lvl="1" indent="-342900" algn="l">
              <a:spcAft>
                <a:spcPts val="600"/>
              </a:spcAft>
              <a:buClr>
                <a:srgbClr val="FF0000"/>
              </a:buClr>
              <a:buSzPct val="130000"/>
              <a:buFont typeface="Wingdings" panose="05000000000000000000" pitchFamily="2" charset="2"/>
              <a:buChar char="§"/>
            </a:pPr>
            <a:r>
              <a:rPr lang="en-US" sz="2400" dirty="0" smtClean="0">
                <a:solidFill>
                  <a:srgbClr val="00FFCC"/>
                </a:solidFill>
              </a:rPr>
              <a:t>Task </a:t>
            </a:r>
            <a:r>
              <a:rPr lang="en-US" sz="2400" dirty="0" smtClean="0">
                <a:solidFill>
                  <a:srgbClr val="00FFCC"/>
                </a:solidFill>
              </a:rPr>
              <a:t>scheduling </a:t>
            </a:r>
            <a:endParaRPr lang="en-US" sz="2400" dirty="0" smtClean="0">
              <a:solidFill>
                <a:srgbClr val="00FFCC"/>
              </a:solidFill>
            </a:endParaRPr>
          </a:p>
          <a:p>
            <a:pPr marL="800100" lvl="1" indent="-342900" algn="l">
              <a:spcAft>
                <a:spcPts val="600"/>
              </a:spcAft>
              <a:buClr>
                <a:srgbClr val="FF0000"/>
              </a:buClr>
              <a:buSzPct val="130000"/>
              <a:buFont typeface="Wingdings" panose="05000000000000000000" pitchFamily="2" charset="2"/>
              <a:buChar char="§"/>
            </a:pPr>
            <a:r>
              <a:rPr lang="en-US" sz="2400" dirty="0" smtClean="0">
                <a:solidFill>
                  <a:srgbClr val="00FFCC"/>
                </a:solidFill>
              </a:rPr>
              <a:t>Memory </a:t>
            </a:r>
            <a:r>
              <a:rPr lang="en-US" sz="2400" dirty="0" smtClean="0">
                <a:solidFill>
                  <a:srgbClr val="00FFCC"/>
                </a:solidFill>
              </a:rPr>
              <a:t>management</a:t>
            </a:r>
            <a:endParaRPr lang="en-US" sz="2400" dirty="0" smtClean="0">
              <a:solidFill>
                <a:srgbClr val="00FFCC"/>
              </a:solidFill>
            </a:endParaRPr>
          </a:p>
          <a:p>
            <a:pPr marL="800100" lvl="1" indent="-342900" algn="l">
              <a:spcAft>
                <a:spcPts val="600"/>
              </a:spcAft>
              <a:buClr>
                <a:srgbClr val="FF0000"/>
              </a:buClr>
              <a:buSzPct val="130000"/>
              <a:buFont typeface="Wingdings" panose="05000000000000000000" pitchFamily="2" charset="2"/>
              <a:buChar char="§"/>
            </a:pPr>
            <a:r>
              <a:rPr lang="en-US" sz="2400" dirty="0">
                <a:solidFill>
                  <a:srgbClr val="00FFCC"/>
                </a:solidFill>
              </a:rPr>
              <a:t>F</a:t>
            </a:r>
            <a:r>
              <a:rPr lang="en-US" sz="2400" dirty="0" smtClean="0">
                <a:solidFill>
                  <a:srgbClr val="00FFCC"/>
                </a:solidFill>
              </a:rPr>
              <a:t>ault </a:t>
            </a:r>
            <a:r>
              <a:rPr lang="en-US" sz="2400" dirty="0" smtClean="0">
                <a:solidFill>
                  <a:srgbClr val="00FFCC"/>
                </a:solidFill>
              </a:rPr>
              <a:t>recovery </a:t>
            </a:r>
            <a:endParaRPr lang="en-US" sz="2400" dirty="0" smtClean="0">
              <a:solidFill>
                <a:srgbClr val="00FFCC"/>
              </a:solidFill>
            </a:endParaRPr>
          </a:p>
          <a:p>
            <a:pPr marL="800100" lvl="1" indent="-342900" algn="l">
              <a:spcAft>
                <a:spcPts val="600"/>
              </a:spcAft>
              <a:buClr>
                <a:srgbClr val="FF0000"/>
              </a:buClr>
              <a:buSzPct val="130000"/>
              <a:buFont typeface="Wingdings" panose="05000000000000000000" pitchFamily="2" charset="2"/>
              <a:buChar char="§"/>
            </a:pPr>
            <a:r>
              <a:rPr lang="en-US" sz="2400" dirty="0">
                <a:solidFill>
                  <a:schemeClr val="bg1"/>
                </a:solidFill>
              </a:rPr>
              <a:t>I</a:t>
            </a:r>
            <a:r>
              <a:rPr lang="en-US" sz="2400" dirty="0" smtClean="0">
                <a:solidFill>
                  <a:schemeClr val="bg1"/>
                </a:solidFill>
              </a:rPr>
              <a:t>nteracting with </a:t>
            </a:r>
            <a:r>
              <a:rPr lang="en-US" sz="2400" dirty="0" smtClean="0">
                <a:solidFill>
                  <a:srgbClr val="00FFCC"/>
                </a:solidFill>
              </a:rPr>
              <a:t>storage </a:t>
            </a:r>
            <a:r>
              <a:rPr lang="en-US" sz="2400" dirty="0" smtClean="0">
                <a:solidFill>
                  <a:srgbClr val="00FFCC"/>
                </a:solidFill>
              </a:rPr>
              <a:t>systems </a:t>
            </a:r>
            <a:endParaRPr lang="en-US" sz="2400" dirty="0" smtClean="0">
              <a:solidFill>
                <a:srgbClr val="00FFCC"/>
              </a:solidFill>
            </a:endParaRPr>
          </a:p>
          <a:p>
            <a:pPr marL="800100" lvl="1" indent="-342900" algn="l">
              <a:spcAft>
                <a:spcPts val="600"/>
              </a:spcAft>
              <a:buClr>
                <a:srgbClr val="FF0000"/>
              </a:buClr>
              <a:buSzPct val="130000"/>
              <a:buFont typeface="Wingdings" panose="05000000000000000000" pitchFamily="2" charset="2"/>
              <a:buChar char="§"/>
            </a:pPr>
            <a:r>
              <a:rPr lang="en-US" sz="2400" dirty="0" smtClean="0">
                <a:solidFill>
                  <a:schemeClr val="bg1"/>
                </a:solidFill>
              </a:rPr>
              <a:t>Many </a:t>
            </a:r>
            <a:r>
              <a:rPr lang="en-US" sz="2400" dirty="0" smtClean="0">
                <a:solidFill>
                  <a:srgbClr val="00FFCC"/>
                </a:solidFill>
              </a:rPr>
              <a:t>APIs</a:t>
            </a:r>
          </a:p>
          <a:p>
            <a:pPr lvl="1" algn="l">
              <a:spcAft>
                <a:spcPts val="600"/>
              </a:spcAft>
              <a:buClr>
                <a:srgbClr val="FF0000"/>
              </a:buClr>
              <a:buSzPct val="130000"/>
            </a:pPr>
            <a:endParaRPr lang="en-US" sz="2400" dirty="0" smtClean="0">
              <a:solidFill>
                <a:schemeClr val="bg1"/>
              </a:solidFill>
            </a:endParaRPr>
          </a:p>
          <a:p>
            <a:pPr marL="342900" indent="-342900" algn="l">
              <a:spcAft>
                <a:spcPts val="600"/>
              </a:spcAft>
              <a:buClr>
                <a:srgbClr val="FF0000"/>
              </a:buClr>
              <a:buSzPct val="130000"/>
              <a:buFont typeface="Wingdings" panose="05000000000000000000" pitchFamily="2" charset="2"/>
              <a:buChar char="§"/>
            </a:pPr>
            <a:r>
              <a:rPr lang="en-US" sz="2400" dirty="0" smtClean="0">
                <a:solidFill>
                  <a:schemeClr val="bg1"/>
                </a:solidFill>
              </a:rPr>
              <a:t>Spark’s programming abstraction is enabled by </a:t>
            </a:r>
            <a:br>
              <a:rPr lang="en-US" sz="2400" dirty="0" smtClean="0">
                <a:solidFill>
                  <a:schemeClr val="bg1"/>
                </a:solidFill>
              </a:rPr>
            </a:br>
            <a:r>
              <a:rPr lang="en-US" sz="2800" dirty="0" smtClean="0">
                <a:solidFill>
                  <a:srgbClr val="00FFCC"/>
                </a:solidFill>
              </a:rPr>
              <a:t>RDD </a:t>
            </a:r>
            <a:r>
              <a:rPr lang="en-US" sz="2800" dirty="0" smtClean="0">
                <a:solidFill>
                  <a:schemeClr val="bg1"/>
                </a:solidFill>
              </a:rPr>
              <a:t>(</a:t>
            </a:r>
            <a:r>
              <a:rPr lang="en-US" sz="2800" dirty="0" smtClean="0">
                <a:solidFill>
                  <a:srgbClr val="00FFCC"/>
                </a:solidFill>
              </a:rPr>
              <a:t>Resilient Distributed Datasets</a:t>
            </a:r>
            <a:r>
              <a:rPr lang="en-US" sz="2800" dirty="0" smtClean="0">
                <a:solidFill>
                  <a:schemeClr val="bg1"/>
                </a:solidFill>
              </a:rPr>
              <a:t>), </a:t>
            </a:r>
            <a:r>
              <a:rPr lang="en-US" sz="2400" dirty="0" smtClean="0">
                <a:solidFill>
                  <a:schemeClr val="bg1"/>
                </a:solidFill>
              </a:rPr>
              <a:t> defined by many APIs for building and manipulating  large collection of data </a:t>
            </a:r>
            <a:r>
              <a:rPr lang="en-US" sz="2400" dirty="0" smtClean="0">
                <a:solidFill>
                  <a:schemeClr val="bg1"/>
                </a:solidFill>
              </a:rPr>
              <a:t>items</a:t>
            </a:r>
            <a:endParaRPr lang="en-US" sz="2400" dirty="0" smtClean="0">
              <a:solidFill>
                <a:schemeClr val="bg1"/>
              </a:solidFill>
            </a:endParaRPr>
          </a:p>
        </p:txBody>
      </p:sp>
    </p:spTree>
    <p:extLst>
      <p:ext uri="{BB962C8B-B14F-4D97-AF65-F5344CB8AC3E}">
        <p14:creationId xmlns:p14="http://schemas.microsoft.com/office/powerpoint/2010/main" val="2351141223"/>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40387" y="332656"/>
            <a:ext cx="7308812" cy="615553"/>
          </a:xfrm>
          <a:prstGeom prst="rect">
            <a:avLst/>
          </a:prstGeom>
          <a:noFill/>
        </p:spPr>
        <p:txBody>
          <a:bodyPr wrap="square" rtlCol="0">
            <a:spAutoFit/>
          </a:bodyPr>
          <a:lstStyle/>
          <a:p>
            <a:r>
              <a:rPr lang="en-US" sz="3400" dirty="0" smtClean="0">
                <a:solidFill>
                  <a:srgbClr val="FFFF00"/>
                </a:solidFill>
                <a:latin typeface="+mj-lt"/>
              </a:rPr>
              <a:t>Core Concepts of Spark </a:t>
            </a:r>
            <a:r>
              <a:rPr lang="en-US" sz="3400" dirty="0" smtClean="0">
                <a:solidFill>
                  <a:srgbClr val="00FFCC"/>
                </a:solidFill>
                <a:latin typeface="+mj-lt"/>
              </a:rPr>
              <a:t>(cont’d)</a:t>
            </a:r>
            <a:endParaRPr lang="en-US" sz="3400" dirty="0">
              <a:solidFill>
                <a:srgbClr val="00FFCC"/>
              </a:solidFill>
              <a:latin typeface="+mj-lt"/>
            </a:endParaRPr>
          </a:p>
        </p:txBody>
      </p:sp>
      <p:sp>
        <p:nvSpPr>
          <p:cNvPr id="3" name="TextBox 2"/>
          <p:cNvSpPr txBox="1"/>
          <p:nvPr/>
        </p:nvSpPr>
        <p:spPr>
          <a:xfrm>
            <a:off x="575556" y="1196752"/>
            <a:ext cx="8568443" cy="4508927"/>
          </a:xfrm>
          <a:prstGeom prst="rect">
            <a:avLst/>
          </a:prstGeom>
          <a:noFill/>
        </p:spPr>
        <p:txBody>
          <a:bodyPr wrap="square" rtlCol="0">
            <a:spAutoFit/>
          </a:bodyPr>
          <a:lstStyle/>
          <a:p>
            <a:pPr marL="342900" indent="-342900" algn="l">
              <a:spcAft>
                <a:spcPts val="600"/>
              </a:spcAft>
              <a:buClr>
                <a:srgbClr val="FF0000"/>
              </a:buClr>
              <a:buSzPct val="130000"/>
              <a:buFont typeface="Wingdings" panose="05000000000000000000" pitchFamily="2" charset="2"/>
              <a:buChar char="§"/>
            </a:pPr>
            <a:r>
              <a:rPr lang="en-US" sz="2800" dirty="0" smtClean="0">
                <a:solidFill>
                  <a:srgbClr val="00FFCC"/>
                </a:solidFill>
              </a:rPr>
              <a:t>Spark SQL </a:t>
            </a:r>
            <a:r>
              <a:rPr lang="en-US" sz="2800" dirty="0" smtClean="0">
                <a:solidFill>
                  <a:schemeClr val="bg1"/>
                </a:solidFill>
              </a:rPr>
              <a:t>deals </a:t>
            </a:r>
            <a:r>
              <a:rPr lang="en-US" sz="2800" dirty="0" smtClean="0">
                <a:solidFill>
                  <a:schemeClr val="bg1"/>
                </a:solidFill>
              </a:rPr>
              <a:t>with structured </a:t>
            </a:r>
            <a:r>
              <a:rPr lang="en-US" sz="2800" dirty="0" smtClean="0">
                <a:solidFill>
                  <a:schemeClr val="bg1"/>
                </a:solidFill>
              </a:rPr>
              <a:t>data</a:t>
            </a:r>
            <a:endParaRPr lang="en-US" sz="2800" dirty="0" smtClean="0">
              <a:solidFill>
                <a:schemeClr val="bg1"/>
              </a:solidFill>
            </a:endParaRPr>
          </a:p>
          <a:p>
            <a:pPr marL="342900" indent="-342900" algn="l">
              <a:spcAft>
                <a:spcPts val="600"/>
              </a:spcAft>
              <a:buClr>
                <a:srgbClr val="FF0000"/>
              </a:buClr>
              <a:buSzPct val="130000"/>
              <a:buFont typeface="Wingdings" panose="05000000000000000000" pitchFamily="2" charset="2"/>
              <a:buChar char="§"/>
            </a:pPr>
            <a:r>
              <a:rPr lang="en-US" sz="2800" dirty="0" smtClean="0">
                <a:solidFill>
                  <a:srgbClr val="00FFCC"/>
                </a:solidFill>
              </a:rPr>
              <a:t>Spark Streaming</a:t>
            </a:r>
            <a:r>
              <a:rPr lang="en-US" sz="2800" dirty="0" smtClean="0">
                <a:solidFill>
                  <a:schemeClr val="bg1"/>
                </a:solidFill>
              </a:rPr>
              <a:t> handles live streams of </a:t>
            </a:r>
            <a:r>
              <a:rPr lang="en-US" sz="2800" dirty="0" smtClean="0">
                <a:solidFill>
                  <a:schemeClr val="bg1"/>
                </a:solidFill>
              </a:rPr>
              <a:t>data  </a:t>
            </a:r>
            <a:endParaRPr lang="en-US" sz="2800" dirty="0" smtClean="0">
              <a:solidFill>
                <a:schemeClr val="bg1"/>
              </a:solidFill>
            </a:endParaRPr>
          </a:p>
          <a:p>
            <a:pPr marL="342900" indent="-342900" algn="l">
              <a:spcAft>
                <a:spcPts val="600"/>
              </a:spcAft>
              <a:buClr>
                <a:srgbClr val="FF0000"/>
              </a:buClr>
              <a:buSzPct val="130000"/>
              <a:buFont typeface="Wingdings" panose="05000000000000000000" pitchFamily="2" charset="2"/>
              <a:buChar char="§"/>
            </a:pPr>
            <a:r>
              <a:rPr lang="en-US" sz="2800" dirty="0" err="1" smtClean="0">
                <a:solidFill>
                  <a:srgbClr val="00FFCC"/>
                </a:solidFill>
              </a:rPr>
              <a:t>Mllib</a:t>
            </a:r>
            <a:r>
              <a:rPr lang="en-US" sz="2800" dirty="0" smtClean="0">
                <a:solidFill>
                  <a:srgbClr val="00FFCC"/>
                </a:solidFill>
              </a:rPr>
              <a:t> library </a:t>
            </a:r>
            <a:r>
              <a:rPr lang="en-US" sz="2800" dirty="0" smtClean="0">
                <a:solidFill>
                  <a:schemeClr val="bg1"/>
                </a:solidFill>
              </a:rPr>
              <a:t>contains common machine learning </a:t>
            </a:r>
            <a:r>
              <a:rPr lang="en-US" sz="2800" dirty="0" smtClean="0">
                <a:solidFill>
                  <a:schemeClr val="bg1"/>
                </a:solidFill>
              </a:rPr>
              <a:t>functionality</a:t>
            </a:r>
            <a:endParaRPr lang="en-US" sz="2800" dirty="0" smtClean="0">
              <a:solidFill>
                <a:schemeClr val="bg1"/>
              </a:solidFill>
            </a:endParaRPr>
          </a:p>
          <a:p>
            <a:pPr marL="342900" indent="-342900" algn="l">
              <a:spcAft>
                <a:spcPts val="600"/>
              </a:spcAft>
              <a:buClr>
                <a:srgbClr val="FF0000"/>
              </a:buClr>
              <a:buSzPct val="130000"/>
              <a:buFont typeface="Wingdings" panose="05000000000000000000" pitchFamily="2" charset="2"/>
              <a:buChar char="§"/>
            </a:pPr>
            <a:r>
              <a:rPr lang="en-US" sz="2800" dirty="0" err="1" smtClean="0">
                <a:solidFill>
                  <a:srgbClr val="00FFCC"/>
                </a:solidFill>
              </a:rPr>
              <a:t>GraphX</a:t>
            </a:r>
            <a:r>
              <a:rPr lang="en-US" sz="2800" dirty="0" smtClean="0">
                <a:solidFill>
                  <a:schemeClr val="bg1"/>
                </a:solidFill>
              </a:rPr>
              <a:t> for </a:t>
            </a:r>
            <a:r>
              <a:rPr lang="en-US" sz="2800" dirty="0" err="1" smtClean="0">
                <a:solidFill>
                  <a:schemeClr val="bg1"/>
                </a:solidFill>
              </a:rPr>
              <a:t>manuipulating</a:t>
            </a:r>
            <a:r>
              <a:rPr lang="en-US" sz="2800" dirty="0" smtClean="0">
                <a:solidFill>
                  <a:schemeClr val="bg1"/>
                </a:solidFill>
              </a:rPr>
              <a:t> social network </a:t>
            </a:r>
            <a:r>
              <a:rPr lang="en-US" sz="2800" dirty="0" smtClean="0">
                <a:solidFill>
                  <a:schemeClr val="bg1"/>
                </a:solidFill>
              </a:rPr>
              <a:t>graphs  </a:t>
            </a:r>
            <a:endParaRPr lang="en-US" sz="2800" dirty="0" smtClean="0">
              <a:solidFill>
                <a:schemeClr val="bg1"/>
              </a:solidFill>
            </a:endParaRPr>
          </a:p>
          <a:p>
            <a:pPr marL="342900" indent="-342900" algn="l">
              <a:spcAft>
                <a:spcPts val="600"/>
              </a:spcAft>
              <a:buClr>
                <a:srgbClr val="FF0000"/>
              </a:buClr>
              <a:buSzPct val="130000"/>
              <a:buFont typeface="Wingdings" panose="05000000000000000000" pitchFamily="2" charset="2"/>
              <a:buChar char="§"/>
            </a:pPr>
            <a:r>
              <a:rPr lang="en-US" sz="2800" dirty="0" smtClean="0">
                <a:solidFill>
                  <a:schemeClr val="bg1"/>
                </a:solidFill>
              </a:rPr>
              <a:t>Spark’s </a:t>
            </a:r>
            <a:r>
              <a:rPr lang="en-US" sz="2800" dirty="0" smtClean="0">
                <a:solidFill>
                  <a:srgbClr val="00FFCC"/>
                </a:solidFill>
              </a:rPr>
              <a:t>Cluster </a:t>
            </a:r>
            <a:r>
              <a:rPr lang="en-US" sz="2800" dirty="0">
                <a:solidFill>
                  <a:srgbClr val="00FFCC"/>
                </a:solidFill>
              </a:rPr>
              <a:t>M</a:t>
            </a:r>
            <a:r>
              <a:rPr lang="en-US" sz="2800" dirty="0" smtClean="0">
                <a:solidFill>
                  <a:srgbClr val="00FFCC"/>
                </a:solidFill>
              </a:rPr>
              <a:t>anager  </a:t>
            </a:r>
            <a:r>
              <a:rPr lang="en-US" sz="2800" dirty="0" smtClean="0">
                <a:solidFill>
                  <a:schemeClr val="bg1"/>
                </a:solidFill>
              </a:rPr>
              <a:t>can run with </a:t>
            </a:r>
          </a:p>
          <a:p>
            <a:pPr marL="800100" lvl="1" indent="-342900" algn="l">
              <a:spcAft>
                <a:spcPts val="600"/>
              </a:spcAft>
              <a:buClr>
                <a:srgbClr val="FF0000"/>
              </a:buClr>
              <a:buSzPct val="130000"/>
              <a:buFont typeface="Wingdings" panose="05000000000000000000" pitchFamily="2" charset="2"/>
              <a:buChar char="§"/>
            </a:pPr>
            <a:r>
              <a:rPr lang="en-US" sz="2800" dirty="0" err="1" smtClean="0">
                <a:solidFill>
                  <a:schemeClr val="bg1"/>
                </a:solidFill>
              </a:rPr>
              <a:t>Hadoop</a:t>
            </a:r>
            <a:r>
              <a:rPr lang="en-US" sz="2800" dirty="0" smtClean="0">
                <a:solidFill>
                  <a:schemeClr val="bg1"/>
                </a:solidFill>
              </a:rPr>
              <a:t> </a:t>
            </a:r>
            <a:r>
              <a:rPr lang="en-US" sz="2800" dirty="0" smtClean="0">
                <a:solidFill>
                  <a:srgbClr val="00FFCC"/>
                </a:solidFill>
              </a:rPr>
              <a:t>YARN</a:t>
            </a:r>
            <a:r>
              <a:rPr lang="en-US" sz="2800" dirty="0" smtClean="0">
                <a:solidFill>
                  <a:schemeClr val="bg1"/>
                </a:solidFill>
              </a:rPr>
              <a:t> </a:t>
            </a:r>
          </a:p>
          <a:p>
            <a:pPr marL="800100" lvl="1" indent="-342900" algn="l">
              <a:spcAft>
                <a:spcPts val="600"/>
              </a:spcAft>
              <a:buClr>
                <a:srgbClr val="FF0000"/>
              </a:buClr>
              <a:buSzPct val="130000"/>
              <a:buFont typeface="Wingdings" panose="05000000000000000000" pitchFamily="2" charset="2"/>
              <a:buChar char="§"/>
            </a:pPr>
            <a:r>
              <a:rPr lang="en-US" sz="2800" dirty="0" smtClean="0">
                <a:solidFill>
                  <a:schemeClr val="bg1"/>
                </a:solidFill>
              </a:rPr>
              <a:t>Apache </a:t>
            </a:r>
            <a:r>
              <a:rPr lang="en-US" sz="2800" dirty="0" err="1" smtClean="0">
                <a:solidFill>
                  <a:srgbClr val="00FFCC"/>
                </a:solidFill>
              </a:rPr>
              <a:t>Mesos</a:t>
            </a:r>
            <a:r>
              <a:rPr lang="en-US" sz="2800" dirty="0" smtClean="0">
                <a:solidFill>
                  <a:schemeClr val="bg1"/>
                </a:solidFill>
              </a:rPr>
              <a:t> </a:t>
            </a:r>
          </a:p>
          <a:p>
            <a:pPr marL="800100" lvl="1" indent="-342900" algn="l">
              <a:spcAft>
                <a:spcPts val="600"/>
              </a:spcAft>
              <a:buClr>
                <a:srgbClr val="FF0000"/>
              </a:buClr>
              <a:buSzPct val="130000"/>
              <a:buFont typeface="Wingdings" panose="05000000000000000000" pitchFamily="2" charset="2"/>
              <a:buChar char="§"/>
            </a:pPr>
            <a:r>
              <a:rPr lang="en-US" sz="2800" dirty="0" smtClean="0">
                <a:solidFill>
                  <a:schemeClr val="bg1"/>
                </a:solidFill>
              </a:rPr>
              <a:t>Spark’s own </a:t>
            </a:r>
            <a:r>
              <a:rPr lang="en-US" sz="2800" dirty="0" smtClean="0">
                <a:solidFill>
                  <a:srgbClr val="00FFCC"/>
                </a:solidFill>
              </a:rPr>
              <a:t>Standalone </a:t>
            </a:r>
            <a:r>
              <a:rPr lang="en-US" sz="2800" dirty="0" smtClean="0">
                <a:solidFill>
                  <a:srgbClr val="00FFCC"/>
                </a:solidFill>
              </a:rPr>
              <a:t>Scheduler</a:t>
            </a:r>
            <a:endParaRPr lang="en-US" sz="2800" dirty="0">
              <a:solidFill>
                <a:srgbClr val="00FFCC"/>
              </a:solidFill>
            </a:endParaRPr>
          </a:p>
        </p:txBody>
      </p:sp>
    </p:spTree>
    <p:extLst>
      <p:ext uri="{BB962C8B-B14F-4D97-AF65-F5344CB8AC3E}">
        <p14:creationId xmlns:p14="http://schemas.microsoft.com/office/powerpoint/2010/main" val="3810748685"/>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2499" name="Text Box 3"/>
          <p:cNvSpPr txBox="1">
            <a:spLocks noChangeArrowheads="1"/>
          </p:cNvSpPr>
          <p:nvPr/>
        </p:nvSpPr>
        <p:spPr bwMode="auto">
          <a:xfrm>
            <a:off x="0" y="4689475"/>
            <a:ext cx="161925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p>
            <a:pPr>
              <a:spcBef>
                <a:spcPct val="50000"/>
              </a:spcBef>
            </a:pPr>
            <a:endParaRPr lang="en-US">
              <a:latin typeface="Arial" pitchFamily="34" charset="0"/>
            </a:endParaRPr>
          </a:p>
        </p:txBody>
      </p:sp>
      <p:pic>
        <p:nvPicPr>
          <p:cNvPr id="122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552" y="584684"/>
            <a:ext cx="8092632" cy="53285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26031692"/>
      </p:ext>
    </p:extLst>
  </p:cSld>
  <p:clrMapOvr>
    <a:masterClrMapping/>
  </p:clrMapOvr>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2499" name="Text Box 3"/>
          <p:cNvSpPr txBox="1">
            <a:spLocks noChangeArrowheads="1"/>
          </p:cNvSpPr>
          <p:nvPr/>
        </p:nvSpPr>
        <p:spPr bwMode="auto">
          <a:xfrm>
            <a:off x="0" y="4689475"/>
            <a:ext cx="161925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p>
            <a:pPr>
              <a:spcBef>
                <a:spcPct val="50000"/>
              </a:spcBef>
            </a:pPr>
            <a:endParaRPr lang="en-US">
              <a:latin typeface="Arial" pitchFamily="34" charset="0"/>
            </a:endParaRPr>
          </a:p>
        </p:txBody>
      </p:sp>
      <p:pic>
        <p:nvPicPr>
          <p:cNvPr id="13314"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4962" r="7802"/>
          <a:stretch/>
        </p:blipFill>
        <p:spPr bwMode="auto">
          <a:xfrm>
            <a:off x="791580" y="332656"/>
            <a:ext cx="7416824" cy="62286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16445971"/>
      </p:ext>
    </p:extLst>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b="52069"/>
          <a:stretch/>
        </p:blipFill>
        <p:spPr bwMode="auto">
          <a:xfrm>
            <a:off x="251520" y="800708"/>
            <a:ext cx="8748972" cy="504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7149005"/>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2499" name="Text Box 3"/>
          <p:cNvSpPr txBox="1">
            <a:spLocks noChangeArrowheads="1"/>
          </p:cNvSpPr>
          <p:nvPr/>
        </p:nvSpPr>
        <p:spPr bwMode="auto">
          <a:xfrm>
            <a:off x="0" y="4689475"/>
            <a:ext cx="161925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p>
            <a:pPr>
              <a:spcBef>
                <a:spcPct val="50000"/>
              </a:spcBef>
            </a:pPr>
            <a:endParaRPr lang="en-US">
              <a:latin typeface="Arial" pitchFamily="34" charset="0"/>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528" y="584684"/>
            <a:ext cx="8558192" cy="56214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60146741"/>
      </p:ext>
    </p:extLst>
  </p:cSld>
  <p:clrMapOvr>
    <a:masterClrMapping/>
  </p:clrMapOvr>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2499" name="Text Box 3"/>
          <p:cNvSpPr txBox="1">
            <a:spLocks noChangeArrowheads="1"/>
          </p:cNvSpPr>
          <p:nvPr/>
        </p:nvSpPr>
        <p:spPr bwMode="auto">
          <a:xfrm>
            <a:off x="0" y="4689475"/>
            <a:ext cx="161925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p>
            <a:pPr>
              <a:spcBef>
                <a:spcPct val="50000"/>
              </a:spcBef>
            </a:pPr>
            <a:endParaRPr lang="en-US">
              <a:latin typeface="Arial" pitchFamily="34" charset="0"/>
            </a:endParaRPr>
          </a:p>
        </p:txBody>
      </p:sp>
      <p:pic>
        <p:nvPicPr>
          <p:cNvPr id="4"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2694" b="9543"/>
          <a:stretch/>
        </p:blipFill>
        <p:spPr bwMode="auto">
          <a:xfrm>
            <a:off x="107504" y="1772816"/>
            <a:ext cx="8928992" cy="34563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19652434"/>
      </p:ext>
    </p:extLst>
  </p:cSld>
  <p:clrMapOvr>
    <a:masterClrMapping/>
  </p:clrMapOvr>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2499" name="Text Box 3"/>
          <p:cNvSpPr txBox="1">
            <a:spLocks noChangeArrowheads="1"/>
          </p:cNvSpPr>
          <p:nvPr/>
        </p:nvSpPr>
        <p:spPr bwMode="auto">
          <a:xfrm>
            <a:off x="0" y="4689475"/>
            <a:ext cx="161925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p>
            <a:pPr>
              <a:spcBef>
                <a:spcPct val="50000"/>
              </a:spcBef>
            </a:pPr>
            <a:endParaRPr lang="en-US">
              <a:latin typeface="Arial" pitchFamily="34" charset="0"/>
            </a:endParaRPr>
          </a:p>
        </p:txBody>
      </p:sp>
      <p:pic>
        <p:nvPicPr>
          <p:cNvPr id="5"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3701" t="6586" r="3250" b="12111"/>
          <a:stretch/>
        </p:blipFill>
        <p:spPr bwMode="auto">
          <a:xfrm>
            <a:off x="107504" y="1700808"/>
            <a:ext cx="8892988" cy="35643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43542727"/>
      </p:ext>
    </p:extLst>
  </p:cSld>
  <p:clrMapOvr>
    <a:masterClrMapping/>
  </p:clrMapOvr>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2499" name="Text Box 3"/>
          <p:cNvSpPr txBox="1">
            <a:spLocks noChangeArrowheads="1"/>
          </p:cNvSpPr>
          <p:nvPr/>
        </p:nvSpPr>
        <p:spPr bwMode="auto">
          <a:xfrm>
            <a:off x="0" y="4689475"/>
            <a:ext cx="161925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p>
            <a:pPr>
              <a:spcBef>
                <a:spcPct val="50000"/>
              </a:spcBef>
            </a:pPr>
            <a:endParaRPr lang="en-US">
              <a:latin typeface="Arial" pitchFamily="34" charset="0"/>
            </a:endParaRP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512" y="980728"/>
            <a:ext cx="8820980" cy="46805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46116892"/>
      </p:ext>
    </p:extLst>
  </p:cSld>
  <p:clrMapOvr>
    <a:masterClrMapping/>
  </p:clrMapOvr>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2499" name="Text Box 3"/>
          <p:cNvSpPr txBox="1">
            <a:spLocks noChangeArrowheads="1"/>
          </p:cNvSpPr>
          <p:nvPr/>
        </p:nvSpPr>
        <p:spPr bwMode="auto">
          <a:xfrm>
            <a:off x="0" y="4689475"/>
            <a:ext cx="161925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p>
            <a:pPr>
              <a:spcBef>
                <a:spcPct val="50000"/>
              </a:spcBef>
            </a:pPr>
            <a:endParaRPr lang="en-US">
              <a:latin typeface="Arial" pitchFamily="34" charset="0"/>
            </a:endParaRPr>
          </a:p>
        </p:txBody>
      </p:sp>
      <p:pic>
        <p:nvPicPr>
          <p:cNvPr id="3074"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r="6831"/>
          <a:stretch/>
        </p:blipFill>
        <p:spPr bwMode="auto">
          <a:xfrm>
            <a:off x="143508" y="1664804"/>
            <a:ext cx="8856984" cy="35235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38979290"/>
      </p:ext>
    </p:extLst>
  </p:cSld>
  <p:clrMapOvr>
    <a:masterClrMapping/>
  </p:clrMapOvr>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2499" name="Text Box 3"/>
          <p:cNvSpPr txBox="1">
            <a:spLocks noChangeArrowheads="1"/>
          </p:cNvSpPr>
          <p:nvPr/>
        </p:nvSpPr>
        <p:spPr bwMode="auto">
          <a:xfrm>
            <a:off x="0" y="4689475"/>
            <a:ext cx="161925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p>
            <a:pPr>
              <a:spcBef>
                <a:spcPct val="50000"/>
              </a:spcBef>
            </a:pPr>
            <a:endParaRPr lang="en-US">
              <a:latin typeface="Arial" pitchFamily="34" charset="0"/>
            </a:endParaRPr>
          </a:p>
        </p:txBody>
      </p:sp>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528" y="1484784"/>
            <a:ext cx="8568444" cy="32082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48500523"/>
      </p:ext>
    </p:extLst>
  </p:cSld>
  <p:clrMapOvr>
    <a:masterClrMapping/>
  </p:clrMapOvr>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2658" name="Rectangle 2"/>
          <p:cNvSpPr>
            <a:spLocks noChangeArrowheads="1"/>
          </p:cNvSpPr>
          <p:nvPr/>
        </p:nvSpPr>
        <p:spPr bwMode="auto">
          <a:xfrm>
            <a:off x="0" y="1635125"/>
            <a:ext cx="9144000" cy="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0000" tIns="46800" rIns="90000" bIns="46800" anchor="ctr">
            <a:spAutoFit/>
          </a:bodyPr>
          <a:lstStyle/>
          <a:p>
            <a:endParaRPr lang="en-US"/>
          </a:p>
        </p:txBody>
      </p:sp>
      <p:sp>
        <p:nvSpPr>
          <p:cNvPr id="2" name="TextBox 1"/>
          <p:cNvSpPr txBox="1"/>
          <p:nvPr/>
        </p:nvSpPr>
        <p:spPr>
          <a:xfrm>
            <a:off x="669830" y="446994"/>
            <a:ext cx="7804340" cy="769441"/>
          </a:xfrm>
          <a:prstGeom prst="rect">
            <a:avLst/>
          </a:prstGeom>
          <a:noFill/>
        </p:spPr>
        <p:txBody>
          <a:bodyPr wrap="none" rtlCol="0">
            <a:spAutoFit/>
          </a:bodyPr>
          <a:lstStyle/>
          <a:p>
            <a:r>
              <a:rPr lang="en-US" sz="4400" dirty="0">
                <a:solidFill>
                  <a:srgbClr val="FFFF00"/>
                </a:solidFill>
                <a:latin typeface="+mj-lt"/>
              </a:rPr>
              <a:t>Spark Streaming Operations</a:t>
            </a:r>
          </a:p>
        </p:txBody>
      </p:sp>
      <p:sp>
        <p:nvSpPr>
          <p:cNvPr id="4" name="TextBox 3"/>
          <p:cNvSpPr txBox="1"/>
          <p:nvPr/>
        </p:nvSpPr>
        <p:spPr>
          <a:xfrm>
            <a:off x="431032" y="1484784"/>
            <a:ext cx="7309320" cy="2246769"/>
          </a:xfrm>
          <a:prstGeom prst="rect">
            <a:avLst/>
          </a:prstGeom>
          <a:noFill/>
        </p:spPr>
        <p:txBody>
          <a:bodyPr wrap="square" rtlCol="0">
            <a:spAutoFit/>
          </a:bodyPr>
          <a:lstStyle/>
          <a:p>
            <a:pPr marL="285750" indent="-285750" algn="l">
              <a:spcAft>
                <a:spcPts val="600"/>
              </a:spcAft>
              <a:buClr>
                <a:srgbClr val="00FFCC"/>
              </a:buClr>
              <a:buSzPct val="159000"/>
              <a:buFont typeface="Wingdings" charset="2"/>
              <a:buChar char="§"/>
            </a:pPr>
            <a:r>
              <a:rPr lang="en-US" sz="2000" dirty="0">
                <a:solidFill>
                  <a:schemeClr val="accent1"/>
                </a:solidFill>
              </a:rPr>
              <a:t>   </a:t>
            </a:r>
            <a:r>
              <a:rPr lang="en-US" sz="2400" dirty="0">
                <a:solidFill>
                  <a:schemeClr val="accent1"/>
                </a:solidFill>
              </a:rPr>
              <a:t>Input </a:t>
            </a:r>
            <a:r>
              <a:rPr lang="en-US" sz="2400" dirty="0" smtClean="0">
                <a:solidFill>
                  <a:schemeClr val="accent1"/>
                </a:solidFill>
              </a:rPr>
              <a:t>Sources: </a:t>
            </a:r>
            <a:r>
              <a:rPr lang="en-US" sz="2400" dirty="0">
                <a:solidFill>
                  <a:schemeClr val="accent1"/>
                </a:solidFill>
              </a:rPr>
              <a:t>Core and multiple sources</a:t>
            </a:r>
          </a:p>
          <a:p>
            <a:pPr marL="457200" indent="-457200" algn="l">
              <a:spcAft>
                <a:spcPts val="600"/>
              </a:spcAft>
              <a:buClr>
                <a:srgbClr val="00FFCC"/>
              </a:buClr>
              <a:buSzPct val="112000"/>
              <a:buFont typeface="Wingdings" charset="2"/>
              <a:buChar char="§"/>
            </a:pPr>
            <a:r>
              <a:rPr lang="en-US" sz="2400" dirty="0">
                <a:solidFill>
                  <a:schemeClr val="accent1"/>
                </a:solidFill>
              </a:rPr>
              <a:t> Output Operations</a:t>
            </a:r>
          </a:p>
          <a:p>
            <a:pPr marL="457200" indent="-457200" algn="l">
              <a:spcAft>
                <a:spcPts val="600"/>
              </a:spcAft>
              <a:buClr>
                <a:srgbClr val="00FFCC"/>
              </a:buClr>
              <a:buSzPct val="112000"/>
              <a:buFont typeface="Wingdings" charset="2"/>
              <a:buChar char="§"/>
            </a:pPr>
            <a:r>
              <a:rPr lang="en-US" sz="2400" dirty="0">
                <a:solidFill>
                  <a:schemeClr val="accent1"/>
                </a:solidFill>
              </a:rPr>
              <a:t> Data Transformations </a:t>
            </a:r>
            <a:r>
              <a:rPr lang="en-US" sz="2400" dirty="0">
                <a:solidFill>
                  <a:srgbClr val="66FFFF"/>
                </a:solidFill>
              </a:rPr>
              <a:t>(Stateless vs. </a:t>
            </a:r>
            <a:r>
              <a:rPr lang="en-US" sz="2400" dirty="0" err="1">
                <a:solidFill>
                  <a:srgbClr val="66FFFF"/>
                </a:solidFill>
              </a:rPr>
              <a:t>Stateful</a:t>
            </a:r>
            <a:r>
              <a:rPr lang="en-US" sz="2400" dirty="0">
                <a:solidFill>
                  <a:srgbClr val="66FFFF"/>
                </a:solidFill>
              </a:rPr>
              <a:t>) </a:t>
            </a:r>
          </a:p>
          <a:p>
            <a:pPr marL="457200" indent="-457200" algn="l">
              <a:spcAft>
                <a:spcPts val="600"/>
              </a:spcAft>
              <a:buClr>
                <a:srgbClr val="00FFCC"/>
              </a:buClr>
              <a:buSzPct val="112000"/>
              <a:buFont typeface="Wingdings" charset="2"/>
              <a:buChar char="§"/>
            </a:pPr>
            <a:r>
              <a:rPr lang="en-US" sz="2400" dirty="0">
                <a:solidFill>
                  <a:schemeClr val="accent1"/>
                </a:solidFill>
              </a:rPr>
              <a:t> Fault Tolerant (FT) </a:t>
            </a:r>
            <a:r>
              <a:rPr lang="en-US" sz="2400" dirty="0" smtClean="0">
                <a:solidFill>
                  <a:schemeClr val="accent1"/>
                </a:solidFill>
              </a:rPr>
              <a:t>Operations</a:t>
            </a:r>
          </a:p>
          <a:p>
            <a:pPr marL="457200" indent="-457200" algn="l">
              <a:spcAft>
                <a:spcPts val="600"/>
              </a:spcAft>
              <a:buClr>
                <a:srgbClr val="00FFCC"/>
              </a:buClr>
              <a:buSzPct val="112000"/>
              <a:buFont typeface="Wingdings" charset="2"/>
              <a:buChar char="§"/>
            </a:pPr>
            <a:r>
              <a:rPr lang="en-US" sz="2400" dirty="0">
                <a:solidFill>
                  <a:schemeClr val="accent1"/>
                </a:solidFill>
              </a:rPr>
              <a:t> </a:t>
            </a:r>
            <a:r>
              <a:rPr lang="en-US" sz="2400" dirty="0" smtClean="0">
                <a:solidFill>
                  <a:schemeClr val="accent1"/>
                </a:solidFill>
              </a:rPr>
              <a:t>Streaming </a:t>
            </a:r>
            <a:r>
              <a:rPr lang="en-US" sz="2400" dirty="0">
                <a:solidFill>
                  <a:schemeClr val="accent1"/>
                </a:solidFill>
              </a:rPr>
              <a:t>User </a:t>
            </a:r>
            <a:r>
              <a:rPr lang="en-US" sz="2400" dirty="0" smtClean="0">
                <a:solidFill>
                  <a:schemeClr val="accent1"/>
                </a:solidFill>
              </a:rPr>
              <a:t>Interface</a:t>
            </a:r>
            <a:endParaRPr lang="en-US" sz="2400" dirty="0">
              <a:solidFill>
                <a:schemeClr val="accent1"/>
              </a:solidFill>
            </a:endParaRPr>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512" y="3861048"/>
            <a:ext cx="8712968" cy="26582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4674031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2499" name="Text Box 3"/>
          <p:cNvSpPr txBox="1">
            <a:spLocks noChangeArrowheads="1"/>
          </p:cNvSpPr>
          <p:nvPr/>
        </p:nvSpPr>
        <p:spPr bwMode="auto">
          <a:xfrm>
            <a:off x="0" y="4689475"/>
            <a:ext cx="161925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p>
            <a:pPr>
              <a:spcBef>
                <a:spcPct val="50000"/>
              </a:spcBef>
            </a:pPr>
            <a:endParaRPr lang="en-US">
              <a:latin typeface="Arial" pitchFamily="34" charset="0"/>
            </a:endParaRP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520" y="908720"/>
            <a:ext cx="8604956" cy="49325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43866470"/>
      </p:ext>
    </p:extLst>
  </p:cSld>
  <p:clrMapOvr>
    <a:masterClrMapping/>
  </p:clrMapOvr>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2499" name="Text Box 3"/>
          <p:cNvSpPr txBox="1">
            <a:spLocks noChangeArrowheads="1"/>
          </p:cNvSpPr>
          <p:nvPr/>
        </p:nvSpPr>
        <p:spPr bwMode="auto">
          <a:xfrm>
            <a:off x="0" y="4689475"/>
            <a:ext cx="161925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p>
            <a:pPr>
              <a:spcBef>
                <a:spcPct val="50000"/>
              </a:spcBef>
            </a:pPr>
            <a:endParaRPr lang="en-US">
              <a:latin typeface="Arial" pitchFamily="34" charset="0"/>
            </a:endParaRPr>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4" y="620688"/>
            <a:ext cx="8892988" cy="56886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60146741"/>
      </p:ext>
    </p:extLst>
  </p:cSld>
  <p:clrMapOvr>
    <a:masterClrMapping/>
  </p:clrMapOvr>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2658" name="Rectangle 2"/>
          <p:cNvSpPr>
            <a:spLocks noChangeArrowheads="1"/>
          </p:cNvSpPr>
          <p:nvPr/>
        </p:nvSpPr>
        <p:spPr bwMode="auto">
          <a:xfrm>
            <a:off x="0" y="1635125"/>
            <a:ext cx="9144000" cy="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lIns="90000" tIns="46800" rIns="90000" bIns="46800" anchor="ctr">
            <a:spAutoFit/>
          </a:bodyPr>
          <a:lstStyle/>
          <a:p>
            <a:pPr>
              <a:defRPr/>
            </a:pPr>
            <a:endParaRPr lang="en-US"/>
          </a:p>
        </p:txBody>
      </p:sp>
      <p:sp>
        <p:nvSpPr>
          <p:cNvPr id="1862660" name="Text Box 4"/>
          <p:cNvSpPr txBox="1">
            <a:spLocks noChangeArrowheads="1"/>
          </p:cNvSpPr>
          <p:nvPr/>
        </p:nvSpPr>
        <p:spPr bwMode="auto">
          <a:xfrm>
            <a:off x="1187376" y="215674"/>
            <a:ext cx="7849120"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square">
            <a:spAutoFit/>
          </a:bodyPr>
          <a:lstStyle>
            <a:lvl1pPr eaLnBrk="0" hangingPunct="0">
              <a:defRPr kumimoji="1" sz="1600" b="1">
                <a:solidFill>
                  <a:srgbClr val="CC3300"/>
                </a:solidFill>
                <a:latin typeface="Arial" pitchFamily="34" charset="0"/>
                <a:ea typeface="MS PGothic" pitchFamily="34" charset="-128"/>
              </a:defRPr>
            </a:lvl1pPr>
            <a:lvl2pPr marL="742950" indent="-285750" eaLnBrk="0" hangingPunct="0">
              <a:defRPr kumimoji="1" sz="1600" b="1">
                <a:solidFill>
                  <a:srgbClr val="CC3300"/>
                </a:solidFill>
                <a:latin typeface="Arial" pitchFamily="34" charset="0"/>
                <a:ea typeface="MS PGothic" pitchFamily="34" charset="-128"/>
              </a:defRPr>
            </a:lvl2pPr>
            <a:lvl3pPr marL="1143000" indent="-228600" eaLnBrk="0" hangingPunct="0">
              <a:defRPr kumimoji="1" sz="1600" b="1">
                <a:solidFill>
                  <a:srgbClr val="CC3300"/>
                </a:solidFill>
                <a:latin typeface="Arial" pitchFamily="34" charset="0"/>
                <a:ea typeface="MS PGothic" pitchFamily="34" charset="-128"/>
              </a:defRPr>
            </a:lvl3pPr>
            <a:lvl4pPr marL="1600200" indent="-228600" eaLnBrk="0" hangingPunct="0">
              <a:defRPr kumimoji="1" sz="1600" b="1">
                <a:solidFill>
                  <a:srgbClr val="CC3300"/>
                </a:solidFill>
                <a:latin typeface="Arial" pitchFamily="34" charset="0"/>
                <a:ea typeface="MS PGothic" pitchFamily="34" charset="-128"/>
              </a:defRPr>
            </a:lvl4pPr>
            <a:lvl5pPr marL="2057400" indent="-228600" eaLnBrk="0" hangingPunct="0">
              <a:defRPr kumimoji="1" sz="1600" b="1">
                <a:solidFill>
                  <a:srgbClr val="CC3300"/>
                </a:solidFill>
                <a:latin typeface="Arial" pitchFamily="34" charset="0"/>
                <a:ea typeface="MS PGothic" pitchFamily="34" charset="-128"/>
              </a:defRPr>
            </a:lvl5pPr>
            <a:lvl6pPr marL="2514600" indent="-228600" algn="ctr" eaLnBrk="0" fontAlgn="base" hangingPunct="0">
              <a:spcBef>
                <a:spcPct val="0"/>
              </a:spcBef>
              <a:spcAft>
                <a:spcPct val="0"/>
              </a:spcAft>
              <a:defRPr kumimoji="1" sz="1600" b="1">
                <a:solidFill>
                  <a:srgbClr val="CC3300"/>
                </a:solidFill>
                <a:latin typeface="Arial" pitchFamily="34" charset="0"/>
                <a:ea typeface="MS PGothic" pitchFamily="34" charset="-128"/>
              </a:defRPr>
            </a:lvl6pPr>
            <a:lvl7pPr marL="2971800" indent="-228600" algn="ctr" eaLnBrk="0" fontAlgn="base" hangingPunct="0">
              <a:spcBef>
                <a:spcPct val="0"/>
              </a:spcBef>
              <a:spcAft>
                <a:spcPct val="0"/>
              </a:spcAft>
              <a:defRPr kumimoji="1" sz="1600" b="1">
                <a:solidFill>
                  <a:srgbClr val="CC3300"/>
                </a:solidFill>
                <a:latin typeface="Arial" pitchFamily="34" charset="0"/>
                <a:ea typeface="MS PGothic" pitchFamily="34" charset="-128"/>
              </a:defRPr>
            </a:lvl7pPr>
            <a:lvl8pPr marL="3429000" indent="-228600" algn="ctr" eaLnBrk="0" fontAlgn="base" hangingPunct="0">
              <a:spcBef>
                <a:spcPct val="0"/>
              </a:spcBef>
              <a:spcAft>
                <a:spcPct val="0"/>
              </a:spcAft>
              <a:defRPr kumimoji="1" sz="1600" b="1">
                <a:solidFill>
                  <a:srgbClr val="CC3300"/>
                </a:solidFill>
                <a:latin typeface="Arial" pitchFamily="34" charset="0"/>
                <a:ea typeface="MS PGothic" pitchFamily="34" charset="-128"/>
              </a:defRPr>
            </a:lvl8pPr>
            <a:lvl9pPr marL="3886200" indent="-228600" algn="ctr" eaLnBrk="0" fontAlgn="base" hangingPunct="0">
              <a:spcBef>
                <a:spcPct val="0"/>
              </a:spcBef>
              <a:spcAft>
                <a:spcPct val="0"/>
              </a:spcAft>
              <a:defRPr kumimoji="1" sz="1600" b="1">
                <a:solidFill>
                  <a:srgbClr val="CC3300"/>
                </a:solidFill>
                <a:latin typeface="Arial" pitchFamily="34" charset="0"/>
                <a:ea typeface="MS PGothic" pitchFamily="34" charset="-128"/>
              </a:defRPr>
            </a:lvl9pPr>
          </a:lstStyle>
          <a:p>
            <a:pPr algn="l" eaLnBrk="1" hangingPunct="1">
              <a:spcBef>
                <a:spcPct val="50000"/>
              </a:spcBef>
              <a:defRPr/>
            </a:pPr>
            <a:r>
              <a:rPr kumimoji="0" lang="en-US" altLang="zh-CN" sz="4000" dirty="0" smtClean="0">
                <a:solidFill>
                  <a:srgbClr val="FFFF00"/>
                </a:solidFill>
                <a:latin typeface="+mj-lt"/>
                <a:ea typeface="SimSun" pitchFamily="2" charset="-122"/>
                <a:cs typeface="+mn-cs"/>
              </a:rPr>
              <a:t>A Typical Spark </a:t>
            </a:r>
            <a:r>
              <a:rPr kumimoji="0" lang="en-US" altLang="zh-CN" sz="4000" dirty="0" smtClean="0">
                <a:solidFill>
                  <a:srgbClr val="FFFF00"/>
                </a:solidFill>
                <a:latin typeface="+mj-lt"/>
                <a:ea typeface="SimSun" pitchFamily="2" charset="-122"/>
                <a:cs typeface="+mn-cs"/>
              </a:rPr>
              <a:t>Application</a:t>
            </a:r>
            <a:endParaRPr kumimoji="0" lang="en-US" altLang="zh-CN" sz="4800" dirty="0" smtClean="0">
              <a:solidFill>
                <a:srgbClr val="FFFF00"/>
              </a:solidFill>
              <a:latin typeface="Times New Roman" pitchFamily="18" charset="0"/>
              <a:ea typeface="SimSun" pitchFamily="2" charset="-122"/>
              <a:cs typeface="+mn-cs"/>
            </a:endParaRPr>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510" y="1088740"/>
            <a:ext cx="8820980" cy="51485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7648211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47160"/>
          <a:stretch/>
        </p:blipFill>
        <p:spPr bwMode="auto">
          <a:xfrm>
            <a:off x="211251" y="764704"/>
            <a:ext cx="8782042" cy="50765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52208889"/>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2499" name="Text Box 3"/>
          <p:cNvSpPr txBox="1">
            <a:spLocks noChangeArrowheads="1"/>
          </p:cNvSpPr>
          <p:nvPr/>
        </p:nvSpPr>
        <p:spPr bwMode="auto">
          <a:xfrm>
            <a:off x="0" y="4689475"/>
            <a:ext cx="161925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p>
            <a:pPr>
              <a:spcBef>
                <a:spcPct val="50000"/>
              </a:spcBef>
            </a:pPr>
            <a:endParaRPr lang="en-US">
              <a:latin typeface="Arial" pitchFamily="34" charset="0"/>
            </a:endParaRPr>
          </a:p>
        </p:txBody>
      </p:sp>
      <p:pic>
        <p:nvPicPr>
          <p:cNvPr id="717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976" r="5242"/>
          <a:stretch/>
        </p:blipFill>
        <p:spPr bwMode="auto">
          <a:xfrm>
            <a:off x="71500" y="1088740"/>
            <a:ext cx="9001000" cy="43187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43427627"/>
      </p:ext>
    </p:extLst>
  </p:cSld>
  <p:clrMapOvr>
    <a:masterClrMapping/>
  </p:clrMapOvr>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2499" name="Text Box 3"/>
          <p:cNvSpPr txBox="1">
            <a:spLocks noChangeArrowheads="1"/>
          </p:cNvSpPr>
          <p:nvPr/>
        </p:nvSpPr>
        <p:spPr bwMode="auto">
          <a:xfrm>
            <a:off x="0" y="4689475"/>
            <a:ext cx="161925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p>
            <a:pPr>
              <a:spcBef>
                <a:spcPct val="50000"/>
              </a:spcBef>
            </a:pPr>
            <a:endParaRPr lang="en-US">
              <a:latin typeface="Arial" pitchFamily="34" charset="0"/>
            </a:endParaRPr>
          </a:p>
        </p:txBody>
      </p:sp>
      <p:pic>
        <p:nvPicPr>
          <p:cNvPr id="8194"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869" r="2900"/>
          <a:stretch/>
        </p:blipFill>
        <p:spPr bwMode="auto">
          <a:xfrm>
            <a:off x="107504" y="764704"/>
            <a:ext cx="8928992" cy="52565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43427627"/>
      </p:ext>
    </p:extLst>
  </p:cSld>
  <p:clrMapOvr>
    <a:masterClrMapping/>
  </p:clrMapOvr>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2499" name="Text Box 3"/>
          <p:cNvSpPr txBox="1">
            <a:spLocks noChangeArrowheads="1"/>
          </p:cNvSpPr>
          <p:nvPr/>
        </p:nvSpPr>
        <p:spPr bwMode="auto">
          <a:xfrm>
            <a:off x="0" y="4689475"/>
            <a:ext cx="161925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p>
            <a:pPr>
              <a:spcBef>
                <a:spcPct val="50000"/>
              </a:spcBef>
            </a:pPr>
            <a:endParaRPr lang="en-US">
              <a:latin typeface="Arial" pitchFamily="34" charset="0"/>
            </a:endParaRPr>
          </a:p>
        </p:txBody>
      </p:sp>
      <p:pic>
        <p:nvPicPr>
          <p:cNvPr id="9218"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4144" r="4596"/>
          <a:stretch/>
        </p:blipFill>
        <p:spPr bwMode="auto">
          <a:xfrm>
            <a:off x="179512" y="1088740"/>
            <a:ext cx="8831601" cy="46805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60402476"/>
      </p:ext>
    </p:extLst>
  </p:cSld>
  <p:clrMapOvr>
    <a:masterClrMapping/>
  </p:clrMapOvr>
  <p:transition/>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2499" name="Text Box 3"/>
          <p:cNvSpPr txBox="1">
            <a:spLocks noChangeArrowheads="1"/>
          </p:cNvSpPr>
          <p:nvPr/>
        </p:nvSpPr>
        <p:spPr bwMode="auto">
          <a:xfrm>
            <a:off x="0" y="4689475"/>
            <a:ext cx="161925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p>
            <a:pPr>
              <a:spcBef>
                <a:spcPct val="50000"/>
              </a:spcBef>
            </a:pPr>
            <a:endParaRPr lang="en-US">
              <a:latin typeface="Arial" pitchFamily="34" charset="0"/>
            </a:endParaRPr>
          </a:p>
        </p:txBody>
      </p:sp>
      <p:pic>
        <p:nvPicPr>
          <p:cNvPr id="10242"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556" t="891" r="3415" b="-891"/>
          <a:stretch/>
        </p:blipFill>
        <p:spPr bwMode="auto">
          <a:xfrm>
            <a:off x="107504" y="1052736"/>
            <a:ext cx="8892988" cy="4500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60402476"/>
      </p:ext>
    </p:extLst>
  </p:cSld>
  <p:clrMapOvr>
    <a:masterClrMapping/>
  </p:clrMapOvr>
  <p:transition/>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2499" name="Text Box 3"/>
          <p:cNvSpPr txBox="1">
            <a:spLocks noChangeArrowheads="1"/>
          </p:cNvSpPr>
          <p:nvPr/>
        </p:nvSpPr>
        <p:spPr bwMode="auto">
          <a:xfrm>
            <a:off x="0" y="4689475"/>
            <a:ext cx="161925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p>
            <a:pPr>
              <a:spcBef>
                <a:spcPct val="50000"/>
              </a:spcBef>
            </a:pPr>
            <a:endParaRPr lang="en-US">
              <a:latin typeface="Arial" pitchFamily="34" charset="0"/>
            </a:endParaRPr>
          </a:p>
        </p:txBody>
      </p:sp>
      <p:pic>
        <p:nvPicPr>
          <p:cNvPr id="1126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3477"/>
          <a:stretch/>
        </p:blipFill>
        <p:spPr bwMode="auto">
          <a:xfrm>
            <a:off x="215516" y="656692"/>
            <a:ext cx="8805605" cy="57606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84100439"/>
      </p:ext>
    </p:extLst>
  </p:cSld>
  <p:clrMapOvr>
    <a:masterClrMapping/>
  </p:clrMapOvr>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2499" name="Text Box 3"/>
          <p:cNvSpPr txBox="1">
            <a:spLocks noChangeArrowheads="1"/>
          </p:cNvSpPr>
          <p:nvPr/>
        </p:nvSpPr>
        <p:spPr bwMode="auto">
          <a:xfrm>
            <a:off x="0" y="4689475"/>
            <a:ext cx="161925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p>
            <a:pPr>
              <a:spcBef>
                <a:spcPct val="50000"/>
              </a:spcBef>
            </a:pPr>
            <a:endParaRPr lang="en-US">
              <a:latin typeface="Arial" pitchFamily="34" charset="0"/>
            </a:endParaRPr>
          </a:p>
        </p:txBody>
      </p:sp>
      <p:pic>
        <p:nvPicPr>
          <p:cNvPr id="1229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2508" t="-2842" r="17958" b="9469"/>
          <a:stretch/>
        </p:blipFill>
        <p:spPr bwMode="auto">
          <a:xfrm>
            <a:off x="-144524" y="80628"/>
            <a:ext cx="9181020" cy="65367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84100439"/>
      </p:ext>
    </p:extLst>
  </p:cSld>
  <p:clrMapOvr>
    <a:masterClrMapping/>
  </p:clrMapOvr>
  <p:transition/>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180102"/>
            <a:ext cx="8100900" cy="29163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31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9632" y="3308589"/>
            <a:ext cx="6372708" cy="10963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31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5576" y="4604447"/>
            <a:ext cx="7380820" cy="18362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62323805"/>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9532" y="188640"/>
            <a:ext cx="8110775" cy="34203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339"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r="53418" b="20350"/>
          <a:stretch/>
        </p:blipFill>
        <p:spPr bwMode="auto">
          <a:xfrm>
            <a:off x="4572000" y="2132857"/>
            <a:ext cx="4068452" cy="41044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72965832"/>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1600" y="188640"/>
            <a:ext cx="6840760" cy="35864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36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560" y="3969060"/>
            <a:ext cx="7740860" cy="25202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72965832"/>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57808" y="728700"/>
            <a:ext cx="8064388" cy="646331"/>
          </a:xfrm>
          <a:prstGeom prst="rect">
            <a:avLst/>
          </a:prstGeom>
          <a:noFill/>
        </p:spPr>
        <p:txBody>
          <a:bodyPr wrap="square" rtlCol="0">
            <a:spAutoFit/>
          </a:bodyPr>
          <a:lstStyle/>
          <a:p>
            <a:r>
              <a:rPr lang="en-US" sz="3600" dirty="0" smtClean="0">
                <a:solidFill>
                  <a:srgbClr val="FFFF00"/>
                </a:solidFill>
                <a:latin typeface="+mj-lt"/>
              </a:rPr>
              <a:t>Scala PageRank Example </a:t>
            </a:r>
            <a:r>
              <a:rPr lang="en-US" sz="3600" dirty="0" smtClean="0">
                <a:solidFill>
                  <a:srgbClr val="00FFCC"/>
                </a:solidFill>
                <a:latin typeface="+mj-lt"/>
              </a:rPr>
              <a:t>(Cont’d) </a:t>
            </a:r>
            <a:endParaRPr lang="en-US" sz="3600" dirty="0">
              <a:solidFill>
                <a:srgbClr val="00FFCC"/>
              </a:solidFill>
              <a:latin typeface="+mj-lt"/>
            </a:endParaRPr>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5516" y="1880828"/>
            <a:ext cx="8748972" cy="38164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1106436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26114" name="Picture 2"/>
          <p:cNvPicPr>
            <a:picLocks noChangeAspect="1" noChangeArrowheads="1"/>
          </p:cNvPicPr>
          <p:nvPr/>
        </p:nvPicPr>
        <p:blipFill>
          <a:blip r:embed="rId3">
            <a:extLst>
              <a:ext uri="{28A0092B-C50C-407E-A947-70E740481C1C}">
                <a14:useLocalDpi xmlns:a14="http://schemas.microsoft.com/office/drawing/2010/main" val="0"/>
              </a:ext>
            </a:extLst>
          </a:blip>
          <a:srcRect t="8304"/>
          <a:stretch>
            <a:fillRect/>
          </a:stretch>
        </p:blipFill>
        <p:spPr bwMode="auto">
          <a:xfrm>
            <a:off x="250825" y="368300"/>
            <a:ext cx="8713788" cy="60134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2018447344"/>
      </p:ext>
    </p:extLst>
  </p:cSld>
  <p:clrMapOvr>
    <a:masterClrMapping/>
  </p:clrMapOvr>
  <p:transition/>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2499" name="Text Box 3"/>
          <p:cNvSpPr txBox="1">
            <a:spLocks noChangeArrowheads="1"/>
          </p:cNvSpPr>
          <p:nvPr/>
        </p:nvSpPr>
        <p:spPr bwMode="auto">
          <a:xfrm>
            <a:off x="0" y="4689475"/>
            <a:ext cx="161925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p>
            <a:pPr>
              <a:spcBef>
                <a:spcPct val="50000"/>
              </a:spcBef>
            </a:pPr>
            <a:endParaRPr lang="en-US">
              <a:latin typeface="Arial" pitchFamily="34" charset="0"/>
            </a:endParaRPr>
          </a:p>
        </p:txBody>
      </p:sp>
      <p:pic>
        <p:nvPicPr>
          <p:cNvPr id="2048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1540" y="1340768"/>
            <a:ext cx="8424936" cy="33483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93114442"/>
      </p:ext>
    </p:extLst>
  </p:cSld>
  <p:clrMapOvr>
    <a:masterClrMapping/>
  </p:clrMapOvr>
  <p:transition/>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39552" y="174932"/>
            <a:ext cx="8041158" cy="646331"/>
          </a:xfrm>
          <a:prstGeom prst="rect">
            <a:avLst/>
          </a:prstGeom>
          <a:noFill/>
        </p:spPr>
        <p:txBody>
          <a:bodyPr wrap="square" rtlCol="0">
            <a:spAutoFit/>
          </a:bodyPr>
          <a:lstStyle/>
          <a:p>
            <a:r>
              <a:rPr lang="en-US" sz="3600" dirty="0" smtClean="0">
                <a:solidFill>
                  <a:srgbClr val="FFFF00"/>
                </a:solidFill>
                <a:latin typeface="+mj-lt"/>
              </a:rPr>
              <a:t>Spark X Programming Example</a:t>
            </a:r>
            <a:endParaRPr lang="en-US" sz="3600" dirty="0">
              <a:solidFill>
                <a:srgbClr val="FFFF00"/>
              </a:solidFill>
              <a:latin typeface="+mj-lt"/>
            </a:endParaRPr>
          </a:p>
        </p:txBody>
      </p:sp>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584" y="2924944"/>
            <a:ext cx="7272808" cy="36364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5526" y="995656"/>
            <a:ext cx="8316924" cy="17332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58156410"/>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03548" y="584684"/>
            <a:ext cx="7884876" cy="1200329"/>
          </a:xfrm>
          <a:prstGeom prst="rect">
            <a:avLst/>
          </a:prstGeom>
          <a:noFill/>
        </p:spPr>
        <p:txBody>
          <a:bodyPr wrap="square" rtlCol="0">
            <a:spAutoFit/>
          </a:bodyPr>
          <a:lstStyle/>
          <a:p>
            <a:r>
              <a:rPr lang="en-US" sz="3600" dirty="0" smtClean="0">
                <a:solidFill>
                  <a:srgbClr val="FFFF00"/>
                </a:solidFill>
                <a:latin typeface="+mj-lt"/>
              </a:rPr>
              <a:t>World Record on </a:t>
            </a:r>
            <a:r>
              <a:rPr lang="en-US" sz="3600" dirty="0" err="1" smtClean="0">
                <a:solidFill>
                  <a:srgbClr val="FFFF00"/>
                </a:solidFill>
                <a:latin typeface="+mj-lt"/>
              </a:rPr>
              <a:t>TeraSort</a:t>
            </a:r>
            <a:r>
              <a:rPr lang="en-US" sz="3600" dirty="0" smtClean="0">
                <a:solidFill>
                  <a:srgbClr val="FFFF00"/>
                </a:solidFill>
                <a:latin typeface="+mj-lt"/>
              </a:rPr>
              <a:t> </a:t>
            </a:r>
            <a:br>
              <a:rPr lang="en-US" sz="3600" dirty="0" smtClean="0">
                <a:solidFill>
                  <a:srgbClr val="FFFF00"/>
                </a:solidFill>
                <a:latin typeface="+mj-lt"/>
              </a:rPr>
            </a:br>
            <a:r>
              <a:rPr lang="en-US" sz="3600" dirty="0" smtClean="0">
                <a:solidFill>
                  <a:srgbClr val="FFFF00"/>
                </a:solidFill>
                <a:latin typeface="+mj-lt"/>
              </a:rPr>
              <a:t>Benchmark Competition in 2014</a:t>
            </a:r>
            <a:endParaRPr lang="en-US" sz="3600" dirty="0">
              <a:solidFill>
                <a:srgbClr val="FFFF00"/>
              </a:solidFill>
              <a:latin typeface="+mj-lt"/>
            </a:endParaRPr>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3508" y="2096852"/>
            <a:ext cx="8856984" cy="37804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9656602"/>
      </p:ext>
    </p:extLst>
  </p:cSld>
  <p:clrMapOvr>
    <a:masterClrMapping/>
  </p:clrMapOvr>
  <p:transition>
    <p:zoom/>
  </p:transition>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2499" name="Text Box 3"/>
          <p:cNvSpPr txBox="1">
            <a:spLocks noChangeArrowheads="1"/>
          </p:cNvSpPr>
          <p:nvPr/>
        </p:nvSpPr>
        <p:spPr bwMode="auto">
          <a:xfrm>
            <a:off x="0" y="4689475"/>
            <a:ext cx="161925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p>
            <a:pPr>
              <a:spcBef>
                <a:spcPct val="50000"/>
              </a:spcBef>
            </a:pPr>
            <a:endParaRPr lang="en-US">
              <a:latin typeface="Arial" pitchFamily="34" charset="0"/>
            </a:endParaRPr>
          </a:p>
        </p:txBody>
      </p:sp>
      <p:pic>
        <p:nvPicPr>
          <p:cNvPr id="614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544" y="836712"/>
            <a:ext cx="8244916" cy="51021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46116892"/>
      </p:ext>
    </p:extLst>
  </p:cSld>
  <p:clrMapOvr>
    <a:masterClrMapping/>
  </p:clrMapOvr>
  <p:transition/>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486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7338" y="1628775"/>
            <a:ext cx="8496300" cy="44878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648643" name="Text Box 3"/>
          <p:cNvSpPr txBox="1">
            <a:spLocks noChangeArrowheads="1"/>
          </p:cNvSpPr>
          <p:nvPr/>
        </p:nvSpPr>
        <p:spPr bwMode="auto">
          <a:xfrm>
            <a:off x="576263" y="549275"/>
            <a:ext cx="7775575" cy="71006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p>
            <a:pPr>
              <a:spcBef>
                <a:spcPct val="50000"/>
              </a:spcBef>
            </a:pPr>
            <a:r>
              <a:rPr lang="en-US" sz="4000" dirty="0">
                <a:solidFill>
                  <a:srgbClr val="FFFF00"/>
                </a:solidFill>
                <a:latin typeface="+mj-lt"/>
              </a:rPr>
              <a:t>Advances in HLL for Clouds</a:t>
            </a:r>
          </a:p>
        </p:txBody>
      </p:sp>
    </p:spTree>
    <p:extLst>
      <p:ext uri="{BB962C8B-B14F-4D97-AF65-F5344CB8AC3E}">
        <p14:creationId xmlns:p14="http://schemas.microsoft.com/office/powerpoint/2010/main" val="276172313"/>
      </p:ext>
    </p:extLst>
  </p:cSld>
  <p:clrMapOvr>
    <a:masterClrMapping/>
  </p:clrMapOvr>
  <p:transition/>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Footer Placeholder 2"/>
          <p:cNvSpPr>
            <a:spLocks noGrp="1"/>
          </p:cNvSpPr>
          <p:nvPr>
            <p:ph type="ftr" sz="quarter" idx="4294967295"/>
          </p:nvPr>
        </p:nvSpPr>
        <p:spPr>
          <a:xfrm>
            <a:off x="4572000" y="6537325"/>
            <a:ext cx="2895600" cy="320675"/>
          </a:xfrm>
          <a:prstGeom prst="rect">
            <a:avLst/>
          </a:prstGeom>
          <a:solidFill>
            <a:schemeClr val="tx2"/>
          </a:solidFill>
        </p:spPr>
        <p:txBody>
          <a:bodyPr/>
          <a:lstStyle/>
          <a:p>
            <a:r>
              <a:rPr lang="en-US" dirty="0"/>
              <a:t>Prof. Kai Hwang, USC</a:t>
            </a:r>
          </a:p>
        </p:txBody>
      </p:sp>
      <p:sp>
        <p:nvSpPr>
          <p:cNvPr id="1613826" name="Title 1"/>
          <p:cNvSpPr>
            <a:spLocks noGrp="1"/>
          </p:cNvSpPr>
          <p:nvPr>
            <p:ph type="title" idx="4294967295"/>
          </p:nvPr>
        </p:nvSpPr>
        <p:spPr>
          <a:xfrm>
            <a:off x="203200" y="228600"/>
            <a:ext cx="8940800" cy="430887"/>
          </a:xfrm>
          <a:prstGeom prst="rect">
            <a:avLst/>
          </a:prstGeom>
        </p:spPr>
        <p:txBody>
          <a:bodyPr wrap="square" lIns="0" tIns="0" rIns="0" bIns="0" anchor="t">
            <a:spAutoFit/>
          </a:bodyPr>
          <a:lstStyle/>
          <a:p>
            <a:r>
              <a:rPr lang="en-US" sz="2800" b="1" dirty="0" smtClean="0">
                <a:solidFill>
                  <a:srgbClr val="FFFF00"/>
                </a:solidFill>
              </a:rPr>
              <a:t>Cloud Services: Constraints, Cost and Productivity</a:t>
            </a:r>
            <a:endParaRPr lang="en-US" sz="2800" b="1" dirty="0">
              <a:solidFill>
                <a:srgbClr val="FFFF00"/>
              </a:solidFill>
            </a:endParaRPr>
          </a:p>
        </p:txBody>
      </p:sp>
      <p:grpSp>
        <p:nvGrpSpPr>
          <p:cNvPr id="4" name="Right Arrow 3"/>
          <p:cNvGrpSpPr>
            <a:grpSpLocks/>
          </p:cNvGrpSpPr>
          <p:nvPr/>
        </p:nvGrpSpPr>
        <p:grpSpPr bwMode="auto">
          <a:xfrm>
            <a:off x="105730" y="722314"/>
            <a:ext cx="8709025" cy="1122362"/>
            <a:chOff x="256032" y="725424"/>
            <a:chExt cx="8613648" cy="1322832"/>
          </a:xfrm>
          <a:noFill/>
        </p:grpSpPr>
        <p:pic>
          <p:nvPicPr>
            <p:cNvPr id="1613829" name="Right Arrow 3"/>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6032" y="725424"/>
              <a:ext cx="8613648" cy="1322832"/>
            </a:xfrm>
            <a:prstGeom prst="rect">
              <a:avLst/>
            </a:prstGeom>
            <a:grpFill/>
            <a:extLst/>
          </p:spPr>
        </p:pic>
        <p:sp>
          <p:nvSpPr>
            <p:cNvPr id="1613830" name="Text Box 6"/>
            <p:cNvSpPr txBox="1">
              <a:spLocks noChangeArrowheads="1"/>
            </p:cNvSpPr>
            <p:nvPr/>
          </p:nvSpPr>
          <p:spPr bwMode="auto">
            <a:xfrm>
              <a:off x="315913" y="1064022"/>
              <a:ext cx="8197453" cy="6072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lIns="91436" tIns="45718" rIns="91436" bIns="45718" anchor="ctr"/>
            <a:lstStyle>
              <a:lvl1pPr algn="l" defTabSz="912813">
                <a:defRPr kumimoji="1" sz="2400">
                  <a:solidFill>
                    <a:schemeClr val="tx1"/>
                  </a:solidFill>
                  <a:latin typeface="Times New Roman" pitchFamily="18" charset="0"/>
                  <a:ea typeface="SimSun" pitchFamily="2" charset="-122"/>
                </a:defRPr>
              </a:lvl1pPr>
              <a:lvl2pPr marL="37931725" indent="-37474525" algn="l" defTabSz="912813">
                <a:defRPr kumimoji="1" sz="2400">
                  <a:solidFill>
                    <a:schemeClr val="tx1"/>
                  </a:solidFill>
                  <a:latin typeface="Times New Roman" pitchFamily="18" charset="0"/>
                  <a:ea typeface="SimSun" pitchFamily="2" charset="-122"/>
                </a:defRPr>
              </a:lvl2pPr>
              <a:lvl3pPr>
                <a:defRPr kumimoji="1" sz="2400">
                  <a:solidFill>
                    <a:schemeClr val="tx1"/>
                  </a:solidFill>
                  <a:latin typeface="Times New Roman" pitchFamily="18" charset="0"/>
                  <a:ea typeface="SimSun" pitchFamily="2" charset="-122"/>
                </a:defRPr>
              </a:lvl3pPr>
              <a:lvl4pPr>
                <a:defRPr kumimoji="1" sz="2400">
                  <a:solidFill>
                    <a:schemeClr val="tx1"/>
                  </a:solidFill>
                  <a:latin typeface="Times New Roman" pitchFamily="18" charset="0"/>
                  <a:ea typeface="SimSun" pitchFamily="2" charset="-122"/>
                </a:defRPr>
              </a:lvl4pPr>
              <a:lvl5pPr>
                <a:defRPr kumimoji="1" sz="2400">
                  <a:solidFill>
                    <a:schemeClr val="tx1"/>
                  </a:solidFill>
                  <a:latin typeface="Times New Roman" pitchFamily="18" charset="0"/>
                  <a:ea typeface="SimSun" pitchFamily="2" charset="-122"/>
                </a:defRPr>
              </a:lvl5pPr>
              <a:lvl6pPr marL="457200" fontAlgn="base">
                <a:spcBef>
                  <a:spcPct val="0"/>
                </a:spcBef>
                <a:spcAft>
                  <a:spcPct val="0"/>
                </a:spcAft>
                <a:defRPr kumimoji="1" sz="2400">
                  <a:solidFill>
                    <a:schemeClr val="tx1"/>
                  </a:solidFill>
                  <a:latin typeface="Times New Roman" pitchFamily="18" charset="0"/>
                  <a:ea typeface="SimSun" pitchFamily="2" charset="-122"/>
                </a:defRPr>
              </a:lvl6pPr>
              <a:lvl7pPr marL="914400" fontAlgn="base">
                <a:spcBef>
                  <a:spcPct val="0"/>
                </a:spcBef>
                <a:spcAft>
                  <a:spcPct val="0"/>
                </a:spcAft>
                <a:defRPr kumimoji="1" sz="2400">
                  <a:solidFill>
                    <a:schemeClr val="tx1"/>
                  </a:solidFill>
                  <a:latin typeface="Times New Roman" pitchFamily="18" charset="0"/>
                  <a:ea typeface="SimSun" pitchFamily="2" charset="-122"/>
                </a:defRPr>
              </a:lvl7pPr>
              <a:lvl8pPr marL="1371600" fontAlgn="base">
                <a:spcBef>
                  <a:spcPct val="0"/>
                </a:spcBef>
                <a:spcAft>
                  <a:spcPct val="0"/>
                </a:spcAft>
                <a:defRPr kumimoji="1" sz="2400">
                  <a:solidFill>
                    <a:schemeClr val="tx1"/>
                  </a:solidFill>
                  <a:latin typeface="Times New Roman" pitchFamily="18" charset="0"/>
                  <a:ea typeface="SimSun" pitchFamily="2" charset="-122"/>
                </a:defRPr>
              </a:lvl8pPr>
              <a:lvl9pPr marL="1828800" fontAlgn="base">
                <a:spcBef>
                  <a:spcPct val="0"/>
                </a:spcBef>
                <a:spcAft>
                  <a:spcPct val="0"/>
                </a:spcAft>
                <a:defRPr kumimoji="1" sz="2400">
                  <a:solidFill>
                    <a:schemeClr val="tx1"/>
                  </a:solidFill>
                  <a:latin typeface="Times New Roman" pitchFamily="18" charset="0"/>
                  <a:ea typeface="SimSun" pitchFamily="2" charset="-122"/>
                </a:defRPr>
              </a:lvl9pPr>
            </a:lstStyle>
            <a:p>
              <a:pPr algn="ctr"/>
              <a:r>
                <a:rPr kumimoji="0" lang="en-US" sz="2000" dirty="0">
                  <a:solidFill>
                    <a:schemeClr val="tx2"/>
                  </a:solidFill>
                  <a:effectLst>
                    <a:outerShdw blurRad="38100" dist="38100" dir="2700000" algn="tl">
                      <a:srgbClr val="000000"/>
                    </a:outerShdw>
                  </a:effectLst>
                  <a:latin typeface="Calibri" pitchFamily="34" charset="0"/>
                  <a:ea typeface="MS PGothic" pitchFamily="34" charset="-128"/>
                  <a:cs typeface="Arial" pitchFamily="34" charset="0"/>
                </a:rPr>
                <a:t>Constraints in the App Model  </a:t>
              </a:r>
            </a:p>
          </p:txBody>
        </p:sp>
      </p:grpSp>
      <p:grpSp>
        <p:nvGrpSpPr>
          <p:cNvPr id="5" name="Rectangle 4"/>
          <p:cNvGrpSpPr>
            <a:grpSpLocks/>
          </p:cNvGrpSpPr>
          <p:nvPr/>
        </p:nvGrpSpPr>
        <p:grpSpPr bwMode="auto">
          <a:xfrm>
            <a:off x="6264275" y="1095654"/>
            <a:ext cx="2268538" cy="496609"/>
            <a:chOff x="6675120" y="672511"/>
            <a:chExt cx="1566672" cy="1028273"/>
          </a:xfrm>
        </p:grpSpPr>
        <p:pic>
          <p:nvPicPr>
            <p:cNvPr id="1613832" name="Rectangle 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75120" y="1030224"/>
              <a:ext cx="1566672" cy="670560"/>
            </a:xfrm>
            <a:prstGeom prst="rect">
              <a:avLst/>
            </a:prstGeom>
            <a:solidFill>
              <a:schemeClr val="accent1"/>
            </a:solidFill>
          </p:spPr>
        </p:pic>
        <p:sp>
          <p:nvSpPr>
            <p:cNvPr id="1613833" name="Text Box 9"/>
            <p:cNvSpPr txBox="1">
              <a:spLocks noChangeArrowheads="1"/>
            </p:cNvSpPr>
            <p:nvPr/>
          </p:nvSpPr>
          <p:spPr bwMode="auto">
            <a:xfrm>
              <a:off x="6700787" y="672511"/>
              <a:ext cx="1538985" cy="642936"/>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36" tIns="45718" rIns="91436" bIns="45718" anchor="ctr"/>
            <a:lstStyle>
              <a:lvl1pPr algn="l" defTabSz="912813">
                <a:defRPr kumimoji="1" sz="2400">
                  <a:solidFill>
                    <a:schemeClr val="tx1"/>
                  </a:solidFill>
                  <a:latin typeface="Times New Roman" pitchFamily="18" charset="0"/>
                  <a:ea typeface="SimSun" pitchFamily="2" charset="-122"/>
                </a:defRPr>
              </a:lvl1pPr>
              <a:lvl2pPr marL="37931725" indent="-37474525" algn="l" defTabSz="912813">
                <a:defRPr kumimoji="1" sz="2400">
                  <a:solidFill>
                    <a:schemeClr val="tx1"/>
                  </a:solidFill>
                  <a:latin typeface="Times New Roman" pitchFamily="18" charset="0"/>
                  <a:ea typeface="SimSun" pitchFamily="2" charset="-122"/>
                </a:defRPr>
              </a:lvl2pPr>
              <a:lvl3pPr>
                <a:defRPr kumimoji="1" sz="2400">
                  <a:solidFill>
                    <a:schemeClr val="tx1"/>
                  </a:solidFill>
                  <a:latin typeface="Times New Roman" pitchFamily="18" charset="0"/>
                  <a:ea typeface="SimSun" pitchFamily="2" charset="-122"/>
                </a:defRPr>
              </a:lvl3pPr>
              <a:lvl4pPr>
                <a:defRPr kumimoji="1" sz="2400">
                  <a:solidFill>
                    <a:schemeClr val="tx1"/>
                  </a:solidFill>
                  <a:latin typeface="Times New Roman" pitchFamily="18" charset="0"/>
                  <a:ea typeface="SimSun" pitchFamily="2" charset="-122"/>
                </a:defRPr>
              </a:lvl4pPr>
              <a:lvl5pPr>
                <a:defRPr kumimoji="1" sz="2400">
                  <a:solidFill>
                    <a:schemeClr val="tx1"/>
                  </a:solidFill>
                  <a:latin typeface="Times New Roman" pitchFamily="18" charset="0"/>
                  <a:ea typeface="SimSun" pitchFamily="2" charset="-122"/>
                </a:defRPr>
              </a:lvl5pPr>
              <a:lvl6pPr marL="457200" fontAlgn="base">
                <a:spcBef>
                  <a:spcPct val="0"/>
                </a:spcBef>
                <a:spcAft>
                  <a:spcPct val="0"/>
                </a:spcAft>
                <a:defRPr kumimoji="1" sz="2400">
                  <a:solidFill>
                    <a:schemeClr val="tx1"/>
                  </a:solidFill>
                  <a:latin typeface="Times New Roman" pitchFamily="18" charset="0"/>
                  <a:ea typeface="SimSun" pitchFamily="2" charset="-122"/>
                </a:defRPr>
              </a:lvl6pPr>
              <a:lvl7pPr marL="914400" fontAlgn="base">
                <a:spcBef>
                  <a:spcPct val="0"/>
                </a:spcBef>
                <a:spcAft>
                  <a:spcPct val="0"/>
                </a:spcAft>
                <a:defRPr kumimoji="1" sz="2400">
                  <a:solidFill>
                    <a:schemeClr val="tx1"/>
                  </a:solidFill>
                  <a:latin typeface="Times New Roman" pitchFamily="18" charset="0"/>
                  <a:ea typeface="SimSun" pitchFamily="2" charset="-122"/>
                </a:defRPr>
              </a:lvl7pPr>
              <a:lvl8pPr marL="1371600" fontAlgn="base">
                <a:spcBef>
                  <a:spcPct val="0"/>
                </a:spcBef>
                <a:spcAft>
                  <a:spcPct val="0"/>
                </a:spcAft>
                <a:defRPr kumimoji="1" sz="2400">
                  <a:solidFill>
                    <a:schemeClr val="tx1"/>
                  </a:solidFill>
                  <a:latin typeface="Times New Roman" pitchFamily="18" charset="0"/>
                  <a:ea typeface="SimSun" pitchFamily="2" charset="-122"/>
                </a:defRPr>
              </a:lvl8pPr>
              <a:lvl9pPr marL="1828800" fontAlgn="base">
                <a:spcBef>
                  <a:spcPct val="0"/>
                </a:spcBef>
                <a:spcAft>
                  <a:spcPct val="0"/>
                </a:spcAft>
                <a:defRPr kumimoji="1" sz="2400">
                  <a:solidFill>
                    <a:schemeClr val="tx1"/>
                  </a:solidFill>
                  <a:latin typeface="Times New Roman" pitchFamily="18" charset="0"/>
                  <a:ea typeface="SimSun" pitchFamily="2" charset="-122"/>
                </a:defRPr>
              </a:lvl9pPr>
            </a:lstStyle>
            <a:p>
              <a:pPr algn="ctr"/>
              <a:r>
                <a:rPr kumimoji="0" lang="en-US" sz="1800" i="1" dirty="0">
                  <a:latin typeface="Calibri" pitchFamily="34" charset="0"/>
                  <a:ea typeface="MS PGothic" pitchFamily="34" charset="-128"/>
                  <a:cs typeface="Arial" pitchFamily="34" charset="0"/>
                </a:rPr>
                <a:t>More Constrained</a:t>
              </a:r>
            </a:p>
          </p:txBody>
        </p:sp>
      </p:grpSp>
      <p:grpSp>
        <p:nvGrpSpPr>
          <p:cNvPr id="6" name="Rectangle 5"/>
          <p:cNvGrpSpPr>
            <a:grpSpLocks/>
          </p:cNvGrpSpPr>
          <p:nvPr/>
        </p:nvGrpSpPr>
        <p:grpSpPr bwMode="auto">
          <a:xfrm>
            <a:off x="503238" y="1095655"/>
            <a:ext cx="2160588" cy="334683"/>
            <a:chOff x="298704" y="708755"/>
            <a:chExt cx="1566672" cy="992029"/>
          </a:xfrm>
        </p:grpSpPr>
        <p:pic>
          <p:nvPicPr>
            <p:cNvPr id="1613835" name="Rectangle 5"/>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704" y="1030224"/>
              <a:ext cx="1566672" cy="670560"/>
            </a:xfrm>
            <a:prstGeom prst="rect">
              <a:avLst/>
            </a:prstGeom>
            <a:solidFill>
              <a:schemeClr val="accent1"/>
            </a:solidFill>
          </p:spPr>
        </p:pic>
        <p:sp>
          <p:nvSpPr>
            <p:cNvPr id="1613836" name="Text Box 12"/>
            <p:cNvSpPr txBox="1">
              <a:spLocks noChangeArrowheads="1"/>
            </p:cNvSpPr>
            <p:nvPr/>
          </p:nvSpPr>
          <p:spPr bwMode="auto">
            <a:xfrm>
              <a:off x="315913" y="708755"/>
              <a:ext cx="1538985" cy="642936"/>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36" tIns="45718" rIns="91436" bIns="45718" anchor="ctr"/>
            <a:lstStyle>
              <a:lvl1pPr algn="l" defTabSz="912813">
                <a:defRPr kumimoji="1" sz="2400">
                  <a:solidFill>
                    <a:schemeClr val="tx1"/>
                  </a:solidFill>
                  <a:latin typeface="Times New Roman" pitchFamily="18" charset="0"/>
                  <a:ea typeface="SimSun" pitchFamily="2" charset="-122"/>
                </a:defRPr>
              </a:lvl1pPr>
              <a:lvl2pPr marL="37931725" indent="-37474525" algn="l" defTabSz="912813">
                <a:defRPr kumimoji="1" sz="2400">
                  <a:solidFill>
                    <a:schemeClr val="tx1"/>
                  </a:solidFill>
                  <a:latin typeface="Times New Roman" pitchFamily="18" charset="0"/>
                  <a:ea typeface="SimSun" pitchFamily="2" charset="-122"/>
                </a:defRPr>
              </a:lvl2pPr>
              <a:lvl3pPr>
                <a:defRPr kumimoji="1" sz="2400">
                  <a:solidFill>
                    <a:schemeClr val="tx1"/>
                  </a:solidFill>
                  <a:latin typeface="Times New Roman" pitchFamily="18" charset="0"/>
                  <a:ea typeface="SimSun" pitchFamily="2" charset="-122"/>
                </a:defRPr>
              </a:lvl3pPr>
              <a:lvl4pPr>
                <a:defRPr kumimoji="1" sz="2400">
                  <a:solidFill>
                    <a:schemeClr val="tx1"/>
                  </a:solidFill>
                  <a:latin typeface="Times New Roman" pitchFamily="18" charset="0"/>
                  <a:ea typeface="SimSun" pitchFamily="2" charset="-122"/>
                </a:defRPr>
              </a:lvl4pPr>
              <a:lvl5pPr>
                <a:defRPr kumimoji="1" sz="2400">
                  <a:solidFill>
                    <a:schemeClr val="tx1"/>
                  </a:solidFill>
                  <a:latin typeface="Times New Roman" pitchFamily="18" charset="0"/>
                  <a:ea typeface="SimSun" pitchFamily="2" charset="-122"/>
                </a:defRPr>
              </a:lvl5pPr>
              <a:lvl6pPr marL="457200" fontAlgn="base">
                <a:spcBef>
                  <a:spcPct val="0"/>
                </a:spcBef>
                <a:spcAft>
                  <a:spcPct val="0"/>
                </a:spcAft>
                <a:defRPr kumimoji="1" sz="2400">
                  <a:solidFill>
                    <a:schemeClr val="tx1"/>
                  </a:solidFill>
                  <a:latin typeface="Times New Roman" pitchFamily="18" charset="0"/>
                  <a:ea typeface="SimSun" pitchFamily="2" charset="-122"/>
                </a:defRPr>
              </a:lvl6pPr>
              <a:lvl7pPr marL="914400" fontAlgn="base">
                <a:spcBef>
                  <a:spcPct val="0"/>
                </a:spcBef>
                <a:spcAft>
                  <a:spcPct val="0"/>
                </a:spcAft>
                <a:defRPr kumimoji="1" sz="2400">
                  <a:solidFill>
                    <a:schemeClr val="tx1"/>
                  </a:solidFill>
                  <a:latin typeface="Times New Roman" pitchFamily="18" charset="0"/>
                  <a:ea typeface="SimSun" pitchFamily="2" charset="-122"/>
                </a:defRPr>
              </a:lvl7pPr>
              <a:lvl8pPr marL="1371600" fontAlgn="base">
                <a:spcBef>
                  <a:spcPct val="0"/>
                </a:spcBef>
                <a:spcAft>
                  <a:spcPct val="0"/>
                </a:spcAft>
                <a:defRPr kumimoji="1" sz="2400">
                  <a:solidFill>
                    <a:schemeClr val="tx1"/>
                  </a:solidFill>
                  <a:latin typeface="Times New Roman" pitchFamily="18" charset="0"/>
                  <a:ea typeface="SimSun" pitchFamily="2" charset="-122"/>
                </a:defRPr>
              </a:lvl8pPr>
              <a:lvl9pPr marL="1828800" fontAlgn="base">
                <a:spcBef>
                  <a:spcPct val="0"/>
                </a:spcBef>
                <a:spcAft>
                  <a:spcPct val="0"/>
                </a:spcAft>
                <a:defRPr kumimoji="1" sz="2400">
                  <a:solidFill>
                    <a:schemeClr val="tx1"/>
                  </a:solidFill>
                  <a:latin typeface="Times New Roman" pitchFamily="18" charset="0"/>
                  <a:ea typeface="SimSun" pitchFamily="2" charset="-122"/>
                </a:defRPr>
              </a:lvl9pPr>
            </a:lstStyle>
            <a:p>
              <a:pPr algn="ctr"/>
              <a:r>
                <a:rPr kumimoji="0" lang="en-US" sz="1800" i="1" dirty="0">
                  <a:latin typeface="Calibri" pitchFamily="34" charset="0"/>
                  <a:ea typeface="MS PGothic" pitchFamily="34" charset="-128"/>
                  <a:cs typeface="Arial" pitchFamily="34" charset="0"/>
                </a:rPr>
                <a:t>Less Constrained</a:t>
              </a:r>
            </a:p>
          </p:txBody>
        </p:sp>
      </p:grpSp>
      <p:sp>
        <p:nvSpPr>
          <p:cNvPr id="1613837" name="Rounded Rectangle 7"/>
          <p:cNvSpPr>
            <a:spLocks noChangeArrowheads="1"/>
          </p:cNvSpPr>
          <p:nvPr/>
        </p:nvSpPr>
        <p:spPr bwMode="auto">
          <a:xfrm>
            <a:off x="6443663" y="2091704"/>
            <a:ext cx="2419350" cy="2606675"/>
          </a:xfrm>
          <a:prstGeom prst="roundRect">
            <a:avLst>
              <a:gd name="adj" fmla="val 16667"/>
            </a:avLst>
          </a:prstGeom>
          <a:solidFill>
            <a:schemeClr val="accent1"/>
          </a:solidFill>
          <a:ln w="9525">
            <a:solidFill>
              <a:schemeClr val="tx1"/>
            </a:solidFill>
            <a:round/>
            <a:headEnd/>
            <a:tailEnd/>
          </a:ln>
        </p:spPr>
        <p:txBody>
          <a:bodyPr wrap="none"/>
          <a:lstStyle/>
          <a:p>
            <a:r>
              <a:rPr kumimoji="0" lang="en-US" sz="2400">
                <a:solidFill>
                  <a:schemeClr val="tx1"/>
                </a:solidFill>
                <a:ea typeface="MS PGothic" pitchFamily="34" charset="-128"/>
                <a:cs typeface="Times New Roman" pitchFamily="18" charset="0"/>
              </a:rPr>
              <a:t>Vertical</a:t>
            </a:r>
          </a:p>
          <a:p>
            <a:r>
              <a:rPr kumimoji="0" lang="en-US" sz="2400">
                <a:solidFill>
                  <a:schemeClr val="tx1"/>
                </a:solidFill>
                <a:ea typeface="MS PGothic" pitchFamily="34" charset="-128"/>
                <a:cs typeface="Times New Roman" pitchFamily="18" charset="0"/>
              </a:rPr>
              <a:t>Service </a:t>
            </a:r>
          </a:p>
        </p:txBody>
      </p:sp>
      <p:sp>
        <p:nvSpPr>
          <p:cNvPr id="1613838" name="Rounded Rectangle 7"/>
          <p:cNvSpPr>
            <a:spLocks noChangeArrowheads="1"/>
          </p:cNvSpPr>
          <p:nvPr/>
        </p:nvSpPr>
        <p:spPr bwMode="auto">
          <a:xfrm>
            <a:off x="287338" y="3063254"/>
            <a:ext cx="3025775" cy="1728787"/>
          </a:xfrm>
          <a:prstGeom prst="roundRect">
            <a:avLst>
              <a:gd name="adj" fmla="val 16667"/>
            </a:avLst>
          </a:prstGeom>
          <a:solidFill>
            <a:schemeClr val="accent1"/>
          </a:solidFill>
          <a:ln w="9525">
            <a:solidFill>
              <a:schemeClr val="tx1"/>
            </a:solidFill>
            <a:round/>
            <a:headEnd/>
            <a:tailEnd/>
          </a:ln>
        </p:spPr>
        <p:txBody>
          <a:bodyPr wrap="none"/>
          <a:lstStyle/>
          <a:p>
            <a:r>
              <a:rPr kumimoji="0" lang="en-US" sz="2400">
                <a:solidFill>
                  <a:schemeClr val="tx1"/>
                </a:solidFill>
                <a:ea typeface="MS PGothic" pitchFamily="34" charset="-128"/>
                <a:cs typeface="Times New Roman" pitchFamily="18" charset="0"/>
              </a:rPr>
              <a:t>Compute &amp; Storage</a:t>
            </a:r>
          </a:p>
        </p:txBody>
      </p:sp>
      <p:sp>
        <p:nvSpPr>
          <p:cNvPr id="1613839" name="Rounded Rectangle 7"/>
          <p:cNvSpPr>
            <a:spLocks noChangeArrowheads="1"/>
          </p:cNvSpPr>
          <p:nvPr/>
        </p:nvSpPr>
        <p:spPr bwMode="auto">
          <a:xfrm>
            <a:off x="250825" y="1947241"/>
            <a:ext cx="2994025" cy="971550"/>
          </a:xfrm>
          <a:prstGeom prst="roundRect">
            <a:avLst>
              <a:gd name="adj" fmla="val 16667"/>
            </a:avLst>
          </a:prstGeom>
          <a:solidFill>
            <a:schemeClr val="accent1"/>
          </a:solidFill>
          <a:ln w="9525">
            <a:solidFill>
              <a:schemeClr val="tx1"/>
            </a:solidFill>
            <a:round/>
            <a:headEnd/>
            <a:tailEnd/>
          </a:ln>
        </p:spPr>
        <p:txBody>
          <a:bodyPr wrap="none"/>
          <a:lstStyle/>
          <a:p>
            <a:r>
              <a:rPr kumimoji="0" lang="en-US" sz="2400">
                <a:solidFill>
                  <a:schemeClr val="tx1"/>
                </a:solidFill>
                <a:ea typeface="MS PGothic" pitchFamily="34" charset="-128"/>
                <a:cs typeface="Times New Roman" pitchFamily="18" charset="0"/>
              </a:rPr>
              <a:t>Horizontal </a:t>
            </a:r>
            <a:br>
              <a:rPr kumimoji="0" lang="en-US" sz="2400">
                <a:solidFill>
                  <a:schemeClr val="tx1"/>
                </a:solidFill>
                <a:ea typeface="MS PGothic" pitchFamily="34" charset="-128"/>
                <a:cs typeface="Times New Roman" pitchFamily="18" charset="0"/>
              </a:rPr>
            </a:br>
            <a:r>
              <a:rPr kumimoji="0" lang="en-US" sz="2400">
                <a:solidFill>
                  <a:schemeClr val="tx1"/>
                </a:solidFill>
                <a:ea typeface="MS PGothic" pitchFamily="34" charset="-128"/>
                <a:cs typeface="Times New Roman" pitchFamily="18" charset="0"/>
              </a:rPr>
              <a:t>Software</a:t>
            </a:r>
          </a:p>
        </p:txBody>
      </p:sp>
      <p:pic>
        <p:nvPicPr>
          <p:cNvPr id="1613840" name="Picture 2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68417" y="4359552"/>
            <a:ext cx="1873076" cy="347662"/>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1613841" name="Picture 49"/>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434013" y="2865438"/>
            <a:ext cx="609600" cy="71120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1613843" name="Rounded Rectangle 7"/>
          <p:cNvSpPr>
            <a:spLocks noChangeArrowheads="1"/>
          </p:cNvSpPr>
          <p:nvPr/>
        </p:nvSpPr>
        <p:spPr bwMode="auto">
          <a:xfrm>
            <a:off x="3446463" y="2055191"/>
            <a:ext cx="2719388" cy="2589212"/>
          </a:xfrm>
          <a:prstGeom prst="roundRect">
            <a:avLst>
              <a:gd name="adj" fmla="val 16667"/>
            </a:avLst>
          </a:prstGeom>
          <a:solidFill>
            <a:schemeClr val="accent1"/>
          </a:solidFill>
          <a:ln w="9525">
            <a:solidFill>
              <a:schemeClr val="tx1"/>
            </a:solidFill>
            <a:round/>
            <a:headEnd/>
            <a:tailEnd/>
          </a:ln>
        </p:spPr>
        <p:txBody>
          <a:bodyPr wrap="none"/>
          <a:lstStyle/>
          <a:p>
            <a:r>
              <a:rPr kumimoji="0" lang="en-US" sz="2400">
                <a:solidFill>
                  <a:schemeClr val="tx1"/>
                </a:solidFill>
                <a:ea typeface="MS PGothic" pitchFamily="34" charset="-128"/>
                <a:cs typeface="Times New Roman" pitchFamily="18" charset="0"/>
              </a:rPr>
              <a:t>Horizontal</a:t>
            </a:r>
          </a:p>
          <a:p>
            <a:r>
              <a:rPr kumimoji="0" lang="en-US" sz="2400">
                <a:solidFill>
                  <a:schemeClr val="tx1"/>
                </a:solidFill>
                <a:ea typeface="MS PGothic" pitchFamily="34" charset="-128"/>
                <a:cs typeface="Times New Roman" pitchFamily="18" charset="0"/>
              </a:rPr>
              <a:t>Service</a:t>
            </a:r>
          </a:p>
        </p:txBody>
      </p:sp>
      <p:pic>
        <p:nvPicPr>
          <p:cNvPr id="1613844" name="Picture 6" descr="AWS"/>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3850" y="3752850"/>
            <a:ext cx="1264323" cy="539750"/>
          </a:xfrm>
          <a:prstGeom prst="rect">
            <a:avLst/>
          </a:prstGeom>
          <a:solidFill>
            <a:schemeClr val="tx2"/>
          </a:solidFill>
          <a:ln>
            <a:noFill/>
          </a:ln>
          <a:extLst/>
        </p:spPr>
      </p:pic>
      <p:pic>
        <p:nvPicPr>
          <p:cNvPr id="1613845" name="Picture 34"/>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7056438" y="3752850"/>
            <a:ext cx="1152525" cy="64770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1613846" name="Picture 2" descr="C:\Users\maryfj\Desktop\PDC Visuals\Assets\Strata3D architecture chart\Logos\SQL Services\SQLServices_h_rgb.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35375" y="3063253"/>
            <a:ext cx="2268538" cy="513385"/>
          </a:xfrm>
          <a:prstGeom prst="rect">
            <a:avLst/>
          </a:prstGeom>
          <a:solidFill>
            <a:schemeClr val="tx2"/>
          </a:solidFill>
          <a:ln>
            <a:noFill/>
          </a:ln>
          <a:extLst/>
        </p:spPr>
      </p:pic>
      <p:grpSp>
        <p:nvGrpSpPr>
          <p:cNvPr id="13" name="Right Arrow 12"/>
          <p:cNvGrpSpPr>
            <a:grpSpLocks/>
          </p:cNvGrpSpPr>
          <p:nvPr/>
        </p:nvGrpSpPr>
        <p:grpSpPr bwMode="auto">
          <a:xfrm>
            <a:off x="266700" y="5727811"/>
            <a:ext cx="8572500" cy="1007330"/>
            <a:chOff x="280416" y="5151120"/>
            <a:chExt cx="8613648" cy="1328928"/>
          </a:xfrm>
        </p:grpSpPr>
        <p:pic>
          <p:nvPicPr>
            <p:cNvPr id="1613848" name="Right Arrow 12"/>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80416" y="5151120"/>
              <a:ext cx="8613648" cy="1328928"/>
            </a:xfrm>
            <a:prstGeom prst="rect">
              <a:avLst/>
            </a:prstGeom>
            <a:noFill/>
            <a:extLst>
              <a:ext uri="{909E8E84-426E-40DD-AFC4-6F175D3DCCD1}">
                <a14:hiddenFill xmlns:a14="http://schemas.microsoft.com/office/drawing/2010/main">
                  <a:solidFill>
                    <a:schemeClr val="accent1"/>
                  </a:solidFill>
                </a14:hiddenFill>
              </a:ext>
            </a:extLst>
          </p:spPr>
        </p:pic>
        <p:sp>
          <p:nvSpPr>
            <p:cNvPr id="1613849" name="Text Box 25"/>
            <p:cNvSpPr txBox="1">
              <a:spLocks noChangeArrowheads="1"/>
            </p:cNvSpPr>
            <p:nvPr/>
          </p:nvSpPr>
          <p:spPr bwMode="auto">
            <a:xfrm>
              <a:off x="338138" y="5491560"/>
              <a:ext cx="8197453" cy="4399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txBody>
            <a:bodyPr lIns="91436" tIns="45718" rIns="91436" bIns="45718" anchor="ctr"/>
            <a:lstStyle>
              <a:lvl1pPr algn="l" defTabSz="912813">
                <a:defRPr kumimoji="1" sz="2400">
                  <a:solidFill>
                    <a:schemeClr val="tx1"/>
                  </a:solidFill>
                  <a:latin typeface="Times New Roman" pitchFamily="18" charset="0"/>
                  <a:ea typeface="SimSun" pitchFamily="2" charset="-122"/>
                </a:defRPr>
              </a:lvl1pPr>
              <a:lvl2pPr marL="37931725" indent="-37474525" algn="l" defTabSz="912813">
                <a:defRPr kumimoji="1" sz="2400">
                  <a:solidFill>
                    <a:schemeClr val="tx1"/>
                  </a:solidFill>
                  <a:latin typeface="Times New Roman" pitchFamily="18" charset="0"/>
                  <a:ea typeface="SimSun" pitchFamily="2" charset="-122"/>
                </a:defRPr>
              </a:lvl2pPr>
              <a:lvl3pPr>
                <a:defRPr kumimoji="1" sz="2400">
                  <a:solidFill>
                    <a:schemeClr val="tx1"/>
                  </a:solidFill>
                  <a:latin typeface="Times New Roman" pitchFamily="18" charset="0"/>
                  <a:ea typeface="SimSun" pitchFamily="2" charset="-122"/>
                </a:defRPr>
              </a:lvl3pPr>
              <a:lvl4pPr>
                <a:defRPr kumimoji="1" sz="2400">
                  <a:solidFill>
                    <a:schemeClr val="tx1"/>
                  </a:solidFill>
                  <a:latin typeface="Times New Roman" pitchFamily="18" charset="0"/>
                  <a:ea typeface="SimSun" pitchFamily="2" charset="-122"/>
                </a:defRPr>
              </a:lvl4pPr>
              <a:lvl5pPr>
                <a:defRPr kumimoji="1" sz="2400">
                  <a:solidFill>
                    <a:schemeClr val="tx1"/>
                  </a:solidFill>
                  <a:latin typeface="Times New Roman" pitchFamily="18" charset="0"/>
                  <a:ea typeface="SimSun" pitchFamily="2" charset="-122"/>
                </a:defRPr>
              </a:lvl5pPr>
              <a:lvl6pPr marL="457200" fontAlgn="base">
                <a:spcBef>
                  <a:spcPct val="0"/>
                </a:spcBef>
                <a:spcAft>
                  <a:spcPct val="0"/>
                </a:spcAft>
                <a:defRPr kumimoji="1" sz="2400">
                  <a:solidFill>
                    <a:schemeClr val="tx1"/>
                  </a:solidFill>
                  <a:latin typeface="Times New Roman" pitchFamily="18" charset="0"/>
                  <a:ea typeface="SimSun" pitchFamily="2" charset="-122"/>
                </a:defRPr>
              </a:lvl6pPr>
              <a:lvl7pPr marL="914400" fontAlgn="base">
                <a:spcBef>
                  <a:spcPct val="0"/>
                </a:spcBef>
                <a:spcAft>
                  <a:spcPct val="0"/>
                </a:spcAft>
                <a:defRPr kumimoji="1" sz="2400">
                  <a:solidFill>
                    <a:schemeClr val="tx1"/>
                  </a:solidFill>
                  <a:latin typeface="Times New Roman" pitchFamily="18" charset="0"/>
                  <a:ea typeface="SimSun" pitchFamily="2" charset="-122"/>
                </a:defRPr>
              </a:lvl7pPr>
              <a:lvl8pPr marL="1371600" fontAlgn="base">
                <a:spcBef>
                  <a:spcPct val="0"/>
                </a:spcBef>
                <a:spcAft>
                  <a:spcPct val="0"/>
                </a:spcAft>
                <a:defRPr kumimoji="1" sz="2400">
                  <a:solidFill>
                    <a:schemeClr val="tx1"/>
                  </a:solidFill>
                  <a:latin typeface="Times New Roman" pitchFamily="18" charset="0"/>
                  <a:ea typeface="SimSun" pitchFamily="2" charset="-122"/>
                </a:defRPr>
              </a:lvl8pPr>
              <a:lvl9pPr marL="1828800" fontAlgn="base">
                <a:spcBef>
                  <a:spcPct val="0"/>
                </a:spcBef>
                <a:spcAft>
                  <a:spcPct val="0"/>
                </a:spcAft>
                <a:defRPr kumimoji="1" sz="2400">
                  <a:solidFill>
                    <a:schemeClr val="tx1"/>
                  </a:solidFill>
                  <a:latin typeface="Times New Roman" pitchFamily="18" charset="0"/>
                  <a:ea typeface="SimSun" pitchFamily="2" charset="-122"/>
                </a:defRPr>
              </a:lvl9pPr>
            </a:lstStyle>
            <a:p>
              <a:pPr algn="ctr"/>
              <a:r>
                <a:rPr kumimoji="0" lang="en-US" dirty="0" smtClean="0">
                  <a:solidFill>
                    <a:schemeClr val="bg1"/>
                  </a:solidFill>
                  <a:effectLst>
                    <a:outerShdw blurRad="38100" dist="38100" dir="2700000" algn="tl">
                      <a:srgbClr val="000000"/>
                    </a:outerShdw>
                  </a:effectLst>
                  <a:latin typeface="Calibri" pitchFamily="34" charset="0"/>
                  <a:ea typeface="MS PGothic" pitchFamily="34" charset="-128"/>
                  <a:cs typeface="Arial" pitchFamily="34" charset="0"/>
                </a:rPr>
                <a:t>Productivity </a:t>
              </a:r>
              <a:r>
                <a:rPr kumimoji="0" lang="en-US" sz="1600" dirty="0" smtClean="0">
                  <a:solidFill>
                    <a:schemeClr val="bg1"/>
                  </a:solidFill>
                  <a:effectLst>
                    <a:outerShdw blurRad="38100" dist="38100" dir="2700000" algn="tl">
                      <a:srgbClr val="000000"/>
                    </a:outerShdw>
                  </a:effectLst>
                  <a:latin typeface="Calibri" pitchFamily="34" charset="0"/>
                  <a:ea typeface="MS PGothic" pitchFamily="34" charset="-128"/>
                  <a:cs typeface="Arial" pitchFamily="34" charset="0"/>
                </a:rPr>
                <a:t>(assuming </a:t>
              </a:r>
              <a:r>
                <a:rPr kumimoji="0" lang="en-US" sz="1600" dirty="0">
                  <a:solidFill>
                    <a:schemeClr val="bg1"/>
                  </a:solidFill>
                  <a:effectLst>
                    <a:outerShdw blurRad="38100" dist="38100" dir="2700000" algn="tl">
                      <a:srgbClr val="000000"/>
                    </a:outerShdw>
                  </a:effectLst>
                  <a:latin typeface="Calibri" pitchFamily="34" charset="0"/>
                  <a:ea typeface="MS PGothic" pitchFamily="34" charset="-128"/>
                  <a:cs typeface="Arial" pitchFamily="34" charset="0"/>
                </a:rPr>
                <a:t>a match of app to programming model)</a:t>
              </a:r>
            </a:p>
          </p:txBody>
        </p:sp>
      </p:grpSp>
      <p:grpSp>
        <p:nvGrpSpPr>
          <p:cNvPr id="14" name="Rectangle 13"/>
          <p:cNvGrpSpPr>
            <a:grpSpLocks/>
          </p:cNvGrpSpPr>
          <p:nvPr/>
        </p:nvGrpSpPr>
        <p:grpSpPr bwMode="auto">
          <a:xfrm>
            <a:off x="7597056" y="5948729"/>
            <a:ext cx="863600" cy="360362"/>
            <a:chOff x="6693408" y="5455920"/>
            <a:chExt cx="1572768" cy="670560"/>
          </a:xfrm>
        </p:grpSpPr>
        <p:pic>
          <p:nvPicPr>
            <p:cNvPr id="1613851" name="Rectangle 13"/>
            <p:cNvPicPr>
              <a:picLocks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693408" y="5455920"/>
              <a:ext cx="1572768" cy="670560"/>
            </a:xfrm>
            <a:prstGeom prst="rect">
              <a:avLst/>
            </a:prstGeom>
            <a:solidFill>
              <a:schemeClr val="accent1"/>
            </a:solidFill>
          </p:spPr>
        </p:pic>
        <p:sp>
          <p:nvSpPr>
            <p:cNvPr id="1613852" name="Text Box 28"/>
            <p:cNvSpPr txBox="1">
              <a:spLocks noChangeArrowheads="1"/>
            </p:cNvSpPr>
            <p:nvPr/>
          </p:nvSpPr>
          <p:spPr bwMode="auto">
            <a:xfrm>
              <a:off x="6713935" y="5473700"/>
              <a:ext cx="1538985" cy="642938"/>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36" tIns="45718" rIns="91436" bIns="45718" anchor="ctr"/>
            <a:lstStyle>
              <a:lvl1pPr algn="l" defTabSz="912813">
                <a:defRPr kumimoji="1" sz="2400">
                  <a:solidFill>
                    <a:schemeClr val="tx1"/>
                  </a:solidFill>
                  <a:latin typeface="Times New Roman" pitchFamily="18" charset="0"/>
                  <a:ea typeface="SimSun" pitchFamily="2" charset="-122"/>
                </a:defRPr>
              </a:lvl1pPr>
              <a:lvl2pPr marL="37931725" indent="-37474525" algn="l" defTabSz="912813">
                <a:defRPr kumimoji="1" sz="2400">
                  <a:solidFill>
                    <a:schemeClr val="tx1"/>
                  </a:solidFill>
                  <a:latin typeface="Times New Roman" pitchFamily="18" charset="0"/>
                  <a:ea typeface="SimSun" pitchFamily="2" charset="-122"/>
                </a:defRPr>
              </a:lvl2pPr>
              <a:lvl3pPr>
                <a:defRPr kumimoji="1" sz="2400">
                  <a:solidFill>
                    <a:schemeClr val="tx1"/>
                  </a:solidFill>
                  <a:latin typeface="Times New Roman" pitchFamily="18" charset="0"/>
                  <a:ea typeface="SimSun" pitchFamily="2" charset="-122"/>
                </a:defRPr>
              </a:lvl3pPr>
              <a:lvl4pPr>
                <a:defRPr kumimoji="1" sz="2400">
                  <a:solidFill>
                    <a:schemeClr val="tx1"/>
                  </a:solidFill>
                  <a:latin typeface="Times New Roman" pitchFamily="18" charset="0"/>
                  <a:ea typeface="SimSun" pitchFamily="2" charset="-122"/>
                </a:defRPr>
              </a:lvl4pPr>
              <a:lvl5pPr>
                <a:defRPr kumimoji="1" sz="2400">
                  <a:solidFill>
                    <a:schemeClr val="tx1"/>
                  </a:solidFill>
                  <a:latin typeface="Times New Roman" pitchFamily="18" charset="0"/>
                  <a:ea typeface="SimSun" pitchFamily="2" charset="-122"/>
                </a:defRPr>
              </a:lvl5pPr>
              <a:lvl6pPr marL="457200" fontAlgn="base">
                <a:spcBef>
                  <a:spcPct val="0"/>
                </a:spcBef>
                <a:spcAft>
                  <a:spcPct val="0"/>
                </a:spcAft>
                <a:defRPr kumimoji="1" sz="2400">
                  <a:solidFill>
                    <a:schemeClr val="tx1"/>
                  </a:solidFill>
                  <a:latin typeface="Times New Roman" pitchFamily="18" charset="0"/>
                  <a:ea typeface="SimSun" pitchFamily="2" charset="-122"/>
                </a:defRPr>
              </a:lvl6pPr>
              <a:lvl7pPr marL="914400" fontAlgn="base">
                <a:spcBef>
                  <a:spcPct val="0"/>
                </a:spcBef>
                <a:spcAft>
                  <a:spcPct val="0"/>
                </a:spcAft>
                <a:defRPr kumimoji="1" sz="2400">
                  <a:solidFill>
                    <a:schemeClr val="tx1"/>
                  </a:solidFill>
                  <a:latin typeface="Times New Roman" pitchFamily="18" charset="0"/>
                  <a:ea typeface="SimSun" pitchFamily="2" charset="-122"/>
                </a:defRPr>
              </a:lvl7pPr>
              <a:lvl8pPr marL="1371600" fontAlgn="base">
                <a:spcBef>
                  <a:spcPct val="0"/>
                </a:spcBef>
                <a:spcAft>
                  <a:spcPct val="0"/>
                </a:spcAft>
                <a:defRPr kumimoji="1" sz="2400">
                  <a:solidFill>
                    <a:schemeClr val="tx1"/>
                  </a:solidFill>
                  <a:latin typeface="Times New Roman" pitchFamily="18" charset="0"/>
                  <a:ea typeface="SimSun" pitchFamily="2" charset="-122"/>
                </a:defRPr>
              </a:lvl8pPr>
              <a:lvl9pPr marL="1828800" fontAlgn="base">
                <a:spcBef>
                  <a:spcPct val="0"/>
                </a:spcBef>
                <a:spcAft>
                  <a:spcPct val="0"/>
                </a:spcAft>
                <a:defRPr kumimoji="1" sz="2400">
                  <a:solidFill>
                    <a:schemeClr val="tx1"/>
                  </a:solidFill>
                  <a:latin typeface="Times New Roman" pitchFamily="18" charset="0"/>
                  <a:ea typeface="SimSun" pitchFamily="2" charset="-122"/>
                </a:defRPr>
              </a:lvl9pPr>
            </a:lstStyle>
            <a:p>
              <a:pPr algn="ctr"/>
              <a:r>
                <a:rPr kumimoji="0" lang="en-US" sz="1800" i="1" dirty="0">
                  <a:latin typeface="Calibri" pitchFamily="34" charset="0"/>
                  <a:ea typeface="MS PGothic" pitchFamily="34" charset="-128"/>
                  <a:cs typeface="Arial" pitchFamily="34" charset="0"/>
                </a:rPr>
                <a:t>More</a:t>
              </a:r>
            </a:p>
          </p:txBody>
        </p:sp>
      </p:grpSp>
      <p:grpSp>
        <p:nvGrpSpPr>
          <p:cNvPr id="15" name="Rectangle 14"/>
          <p:cNvGrpSpPr>
            <a:grpSpLocks/>
          </p:cNvGrpSpPr>
          <p:nvPr/>
        </p:nvGrpSpPr>
        <p:grpSpPr bwMode="auto">
          <a:xfrm>
            <a:off x="513889" y="5962848"/>
            <a:ext cx="792163" cy="355600"/>
            <a:chOff x="316992" y="5455920"/>
            <a:chExt cx="1572768" cy="670560"/>
          </a:xfrm>
        </p:grpSpPr>
        <p:pic>
          <p:nvPicPr>
            <p:cNvPr id="1613854" name="Rectangle 14"/>
            <p:cNvPicPr>
              <a:picLocks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316992" y="5455920"/>
              <a:ext cx="1572768" cy="670560"/>
            </a:xfrm>
            <a:prstGeom prst="rect">
              <a:avLst/>
            </a:prstGeom>
            <a:solidFill>
              <a:schemeClr val="accent1"/>
            </a:solidFill>
          </p:spPr>
        </p:pic>
        <p:sp>
          <p:nvSpPr>
            <p:cNvPr id="1613855" name="Text Box 31"/>
            <p:cNvSpPr txBox="1">
              <a:spLocks noChangeArrowheads="1"/>
            </p:cNvSpPr>
            <p:nvPr/>
          </p:nvSpPr>
          <p:spPr bwMode="auto">
            <a:xfrm>
              <a:off x="338138" y="5473700"/>
              <a:ext cx="1538985" cy="6429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txBody>
            <a:bodyPr lIns="91436" tIns="45718" rIns="91436" bIns="45718" anchor="ctr"/>
            <a:lstStyle>
              <a:lvl1pPr algn="l" defTabSz="912813">
                <a:defRPr kumimoji="1" sz="2400">
                  <a:solidFill>
                    <a:schemeClr val="tx1"/>
                  </a:solidFill>
                  <a:latin typeface="Times New Roman" pitchFamily="18" charset="0"/>
                  <a:ea typeface="SimSun" pitchFamily="2" charset="-122"/>
                </a:defRPr>
              </a:lvl1pPr>
              <a:lvl2pPr marL="37931725" indent="-37474525" algn="l" defTabSz="912813">
                <a:defRPr kumimoji="1" sz="2400">
                  <a:solidFill>
                    <a:schemeClr val="tx1"/>
                  </a:solidFill>
                  <a:latin typeface="Times New Roman" pitchFamily="18" charset="0"/>
                  <a:ea typeface="SimSun" pitchFamily="2" charset="-122"/>
                </a:defRPr>
              </a:lvl2pPr>
              <a:lvl3pPr>
                <a:defRPr kumimoji="1" sz="2400">
                  <a:solidFill>
                    <a:schemeClr val="tx1"/>
                  </a:solidFill>
                  <a:latin typeface="Times New Roman" pitchFamily="18" charset="0"/>
                  <a:ea typeface="SimSun" pitchFamily="2" charset="-122"/>
                </a:defRPr>
              </a:lvl3pPr>
              <a:lvl4pPr>
                <a:defRPr kumimoji="1" sz="2400">
                  <a:solidFill>
                    <a:schemeClr val="tx1"/>
                  </a:solidFill>
                  <a:latin typeface="Times New Roman" pitchFamily="18" charset="0"/>
                  <a:ea typeface="SimSun" pitchFamily="2" charset="-122"/>
                </a:defRPr>
              </a:lvl4pPr>
              <a:lvl5pPr>
                <a:defRPr kumimoji="1" sz="2400">
                  <a:solidFill>
                    <a:schemeClr val="tx1"/>
                  </a:solidFill>
                  <a:latin typeface="Times New Roman" pitchFamily="18" charset="0"/>
                  <a:ea typeface="SimSun" pitchFamily="2" charset="-122"/>
                </a:defRPr>
              </a:lvl5pPr>
              <a:lvl6pPr marL="457200" fontAlgn="base">
                <a:spcBef>
                  <a:spcPct val="0"/>
                </a:spcBef>
                <a:spcAft>
                  <a:spcPct val="0"/>
                </a:spcAft>
                <a:defRPr kumimoji="1" sz="2400">
                  <a:solidFill>
                    <a:schemeClr val="tx1"/>
                  </a:solidFill>
                  <a:latin typeface="Times New Roman" pitchFamily="18" charset="0"/>
                  <a:ea typeface="SimSun" pitchFamily="2" charset="-122"/>
                </a:defRPr>
              </a:lvl6pPr>
              <a:lvl7pPr marL="914400" fontAlgn="base">
                <a:spcBef>
                  <a:spcPct val="0"/>
                </a:spcBef>
                <a:spcAft>
                  <a:spcPct val="0"/>
                </a:spcAft>
                <a:defRPr kumimoji="1" sz="2400">
                  <a:solidFill>
                    <a:schemeClr val="tx1"/>
                  </a:solidFill>
                  <a:latin typeface="Times New Roman" pitchFamily="18" charset="0"/>
                  <a:ea typeface="SimSun" pitchFamily="2" charset="-122"/>
                </a:defRPr>
              </a:lvl7pPr>
              <a:lvl8pPr marL="1371600" fontAlgn="base">
                <a:spcBef>
                  <a:spcPct val="0"/>
                </a:spcBef>
                <a:spcAft>
                  <a:spcPct val="0"/>
                </a:spcAft>
                <a:defRPr kumimoji="1" sz="2400">
                  <a:solidFill>
                    <a:schemeClr val="tx1"/>
                  </a:solidFill>
                  <a:latin typeface="Times New Roman" pitchFamily="18" charset="0"/>
                  <a:ea typeface="SimSun" pitchFamily="2" charset="-122"/>
                </a:defRPr>
              </a:lvl8pPr>
              <a:lvl9pPr marL="1828800" fontAlgn="base">
                <a:spcBef>
                  <a:spcPct val="0"/>
                </a:spcBef>
                <a:spcAft>
                  <a:spcPct val="0"/>
                </a:spcAft>
                <a:defRPr kumimoji="1" sz="2400">
                  <a:solidFill>
                    <a:schemeClr val="tx1"/>
                  </a:solidFill>
                  <a:latin typeface="Times New Roman" pitchFamily="18" charset="0"/>
                  <a:ea typeface="SimSun" pitchFamily="2" charset="-122"/>
                </a:defRPr>
              </a:lvl9pPr>
            </a:lstStyle>
            <a:p>
              <a:pPr algn="ctr"/>
              <a:r>
                <a:rPr kumimoji="0" lang="en-US" sz="2000" i="1" dirty="0">
                  <a:latin typeface="Calibri" pitchFamily="34" charset="0"/>
                  <a:ea typeface="MS PGothic" pitchFamily="34" charset="-128"/>
                  <a:cs typeface="Arial" pitchFamily="34" charset="0"/>
                </a:rPr>
                <a:t>Less</a:t>
              </a:r>
            </a:p>
          </p:txBody>
        </p:sp>
      </p:grpSp>
      <p:pic>
        <p:nvPicPr>
          <p:cNvPr id="1613856" name="Picture 48"/>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354571" y="3819560"/>
            <a:ext cx="971550" cy="752475"/>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1613857" name="Picture 49"/>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858000" y="3469481"/>
            <a:ext cx="1403350" cy="38735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pic>
      <p:grpSp>
        <p:nvGrpSpPr>
          <p:cNvPr id="7" name="Right Arrow 12"/>
          <p:cNvGrpSpPr>
            <a:grpSpLocks/>
          </p:cNvGrpSpPr>
          <p:nvPr/>
        </p:nvGrpSpPr>
        <p:grpSpPr bwMode="auto">
          <a:xfrm>
            <a:off x="142875" y="4689475"/>
            <a:ext cx="8720138" cy="935770"/>
            <a:chOff x="292608" y="4480560"/>
            <a:chExt cx="8613648" cy="1322832"/>
          </a:xfrm>
        </p:grpSpPr>
        <p:pic>
          <p:nvPicPr>
            <p:cNvPr id="1613859" name="Right Arrow 12"/>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92608" y="4480560"/>
              <a:ext cx="8613648" cy="1322832"/>
            </a:xfrm>
            <a:prstGeom prst="rect">
              <a:avLst/>
            </a:prstGeom>
            <a:noFill/>
            <a:extLst>
              <a:ext uri="{909E8E84-426E-40DD-AFC4-6F175D3DCCD1}">
                <a14:hiddenFill xmlns:a14="http://schemas.microsoft.com/office/drawing/2010/main">
                  <a:solidFill>
                    <a:schemeClr val="bg1"/>
                  </a:solidFill>
                </a14:hiddenFill>
              </a:ext>
            </a:extLst>
          </p:spPr>
        </p:pic>
        <p:sp>
          <p:nvSpPr>
            <p:cNvPr id="1613860" name="Text Box 36"/>
            <p:cNvSpPr txBox="1">
              <a:spLocks noChangeArrowheads="1"/>
            </p:cNvSpPr>
            <p:nvPr/>
          </p:nvSpPr>
          <p:spPr bwMode="auto">
            <a:xfrm>
              <a:off x="350838" y="4818460"/>
              <a:ext cx="8197453" cy="6072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txBody>
            <a:bodyPr lIns="91436" tIns="45718" rIns="91436" bIns="45718" anchor="ctr"/>
            <a:lstStyle>
              <a:lvl1pPr algn="l" defTabSz="912813">
                <a:defRPr kumimoji="1" sz="2400">
                  <a:solidFill>
                    <a:schemeClr val="tx1"/>
                  </a:solidFill>
                  <a:latin typeface="Times New Roman" pitchFamily="18" charset="0"/>
                  <a:ea typeface="SimSun" pitchFamily="2" charset="-122"/>
                </a:defRPr>
              </a:lvl1pPr>
              <a:lvl2pPr marL="37931725" indent="-37474525" algn="l" defTabSz="912813">
                <a:defRPr kumimoji="1" sz="2400">
                  <a:solidFill>
                    <a:schemeClr val="tx1"/>
                  </a:solidFill>
                  <a:latin typeface="Times New Roman" pitchFamily="18" charset="0"/>
                  <a:ea typeface="SimSun" pitchFamily="2" charset="-122"/>
                </a:defRPr>
              </a:lvl2pPr>
              <a:lvl3pPr>
                <a:defRPr kumimoji="1" sz="2400">
                  <a:solidFill>
                    <a:schemeClr val="tx1"/>
                  </a:solidFill>
                  <a:latin typeface="Times New Roman" pitchFamily="18" charset="0"/>
                  <a:ea typeface="SimSun" pitchFamily="2" charset="-122"/>
                </a:defRPr>
              </a:lvl3pPr>
              <a:lvl4pPr>
                <a:defRPr kumimoji="1" sz="2400">
                  <a:solidFill>
                    <a:schemeClr val="tx1"/>
                  </a:solidFill>
                  <a:latin typeface="Times New Roman" pitchFamily="18" charset="0"/>
                  <a:ea typeface="SimSun" pitchFamily="2" charset="-122"/>
                </a:defRPr>
              </a:lvl4pPr>
              <a:lvl5pPr>
                <a:defRPr kumimoji="1" sz="2400">
                  <a:solidFill>
                    <a:schemeClr val="tx1"/>
                  </a:solidFill>
                  <a:latin typeface="Times New Roman" pitchFamily="18" charset="0"/>
                  <a:ea typeface="SimSun" pitchFamily="2" charset="-122"/>
                </a:defRPr>
              </a:lvl5pPr>
              <a:lvl6pPr marL="457200" fontAlgn="base">
                <a:spcBef>
                  <a:spcPct val="0"/>
                </a:spcBef>
                <a:spcAft>
                  <a:spcPct val="0"/>
                </a:spcAft>
                <a:defRPr kumimoji="1" sz="2400">
                  <a:solidFill>
                    <a:schemeClr val="tx1"/>
                  </a:solidFill>
                  <a:latin typeface="Times New Roman" pitchFamily="18" charset="0"/>
                  <a:ea typeface="SimSun" pitchFamily="2" charset="-122"/>
                </a:defRPr>
              </a:lvl6pPr>
              <a:lvl7pPr marL="914400" fontAlgn="base">
                <a:spcBef>
                  <a:spcPct val="0"/>
                </a:spcBef>
                <a:spcAft>
                  <a:spcPct val="0"/>
                </a:spcAft>
                <a:defRPr kumimoji="1" sz="2400">
                  <a:solidFill>
                    <a:schemeClr val="tx1"/>
                  </a:solidFill>
                  <a:latin typeface="Times New Roman" pitchFamily="18" charset="0"/>
                  <a:ea typeface="SimSun" pitchFamily="2" charset="-122"/>
                </a:defRPr>
              </a:lvl7pPr>
              <a:lvl8pPr marL="1371600" fontAlgn="base">
                <a:spcBef>
                  <a:spcPct val="0"/>
                </a:spcBef>
                <a:spcAft>
                  <a:spcPct val="0"/>
                </a:spcAft>
                <a:defRPr kumimoji="1" sz="2400">
                  <a:solidFill>
                    <a:schemeClr val="tx1"/>
                  </a:solidFill>
                  <a:latin typeface="Times New Roman" pitchFamily="18" charset="0"/>
                  <a:ea typeface="SimSun" pitchFamily="2" charset="-122"/>
                </a:defRPr>
              </a:lvl8pPr>
              <a:lvl9pPr marL="1828800" fontAlgn="base">
                <a:spcBef>
                  <a:spcPct val="0"/>
                </a:spcBef>
                <a:spcAft>
                  <a:spcPct val="0"/>
                </a:spcAft>
                <a:defRPr kumimoji="1" sz="2400">
                  <a:solidFill>
                    <a:schemeClr val="tx1"/>
                  </a:solidFill>
                  <a:latin typeface="Times New Roman" pitchFamily="18" charset="0"/>
                  <a:ea typeface="SimSun" pitchFamily="2" charset="-122"/>
                </a:defRPr>
              </a:lvl9pPr>
            </a:lstStyle>
            <a:p>
              <a:pPr algn="ctr"/>
              <a:r>
                <a:rPr kumimoji="0" lang="en-US" sz="2800">
                  <a:solidFill>
                    <a:schemeClr val="bg1"/>
                  </a:solidFill>
                  <a:effectLst>
                    <a:outerShdw blurRad="38100" dist="38100" dir="2700000" algn="tl">
                      <a:srgbClr val="000000"/>
                    </a:outerShdw>
                  </a:effectLst>
                  <a:latin typeface="Calibri" pitchFamily="34" charset="0"/>
                  <a:ea typeface="MS PGothic" pitchFamily="34" charset="-128"/>
                  <a:cs typeface="Arial" pitchFamily="34" charset="0"/>
                </a:rPr>
                <a:t>Cost</a:t>
              </a:r>
            </a:p>
          </p:txBody>
        </p:sp>
      </p:grpSp>
      <p:grpSp>
        <p:nvGrpSpPr>
          <p:cNvPr id="8" name="Rectangle 13"/>
          <p:cNvGrpSpPr>
            <a:grpSpLocks/>
          </p:cNvGrpSpPr>
          <p:nvPr/>
        </p:nvGrpSpPr>
        <p:grpSpPr bwMode="auto">
          <a:xfrm>
            <a:off x="5903915" y="4941888"/>
            <a:ext cx="2479675" cy="377549"/>
            <a:chOff x="6608305" y="4779264"/>
            <a:chExt cx="1670063" cy="1033532"/>
          </a:xfrm>
        </p:grpSpPr>
        <p:pic>
          <p:nvPicPr>
            <p:cNvPr id="1613862" name="Rectangle 13"/>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705600" y="4779264"/>
              <a:ext cx="1572768" cy="676656"/>
            </a:xfrm>
            <a:prstGeom prst="rect">
              <a:avLst/>
            </a:prstGeom>
            <a:solidFill>
              <a:schemeClr val="accent1"/>
            </a:solidFill>
          </p:spPr>
        </p:pic>
        <p:sp>
          <p:nvSpPr>
            <p:cNvPr id="1613863" name="Text Box 39"/>
            <p:cNvSpPr txBox="1">
              <a:spLocks noChangeArrowheads="1"/>
            </p:cNvSpPr>
            <p:nvPr/>
          </p:nvSpPr>
          <p:spPr bwMode="auto">
            <a:xfrm>
              <a:off x="6608305" y="5169858"/>
              <a:ext cx="1538985" cy="642938"/>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36" tIns="45718" rIns="91436" bIns="45718" anchor="ctr"/>
            <a:lstStyle>
              <a:lvl1pPr algn="l" defTabSz="912813">
                <a:defRPr kumimoji="1" sz="2400">
                  <a:solidFill>
                    <a:schemeClr val="tx1"/>
                  </a:solidFill>
                  <a:latin typeface="Times New Roman" pitchFamily="18" charset="0"/>
                  <a:ea typeface="SimSun" pitchFamily="2" charset="-122"/>
                </a:defRPr>
              </a:lvl1pPr>
              <a:lvl2pPr marL="37931725" indent="-37474525" algn="l" defTabSz="912813">
                <a:defRPr kumimoji="1" sz="2400">
                  <a:solidFill>
                    <a:schemeClr val="tx1"/>
                  </a:solidFill>
                  <a:latin typeface="Times New Roman" pitchFamily="18" charset="0"/>
                  <a:ea typeface="SimSun" pitchFamily="2" charset="-122"/>
                </a:defRPr>
              </a:lvl2pPr>
              <a:lvl3pPr>
                <a:defRPr kumimoji="1" sz="2400">
                  <a:solidFill>
                    <a:schemeClr val="tx1"/>
                  </a:solidFill>
                  <a:latin typeface="Times New Roman" pitchFamily="18" charset="0"/>
                  <a:ea typeface="SimSun" pitchFamily="2" charset="-122"/>
                </a:defRPr>
              </a:lvl3pPr>
              <a:lvl4pPr>
                <a:defRPr kumimoji="1" sz="2400">
                  <a:solidFill>
                    <a:schemeClr val="tx1"/>
                  </a:solidFill>
                  <a:latin typeface="Times New Roman" pitchFamily="18" charset="0"/>
                  <a:ea typeface="SimSun" pitchFamily="2" charset="-122"/>
                </a:defRPr>
              </a:lvl4pPr>
              <a:lvl5pPr>
                <a:defRPr kumimoji="1" sz="2400">
                  <a:solidFill>
                    <a:schemeClr val="tx1"/>
                  </a:solidFill>
                  <a:latin typeface="Times New Roman" pitchFamily="18" charset="0"/>
                  <a:ea typeface="SimSun" pitchFamily="2" charset="-122"/>
                </a:defRPr>
              </a:lvl5pPr>
              <a:lvl6pPr marL="457200" fontAlgn="base">
                <a:spcBef>
                  <a:spcPct val="0"/>
                </a:spcBef>
                <a:spcAft>
                  <a:spcPct val="0"/>
                </a:spcAft>
                <a:defRPr kumimoji="1" sz="2400">
                  <a:solidFill>
                    <a:schemeClr val="tx1"/>
                  </a:solidFill>
                  <a:latin typeface="Times New Roman" pitchFamily="18" charset="0"/>
                  <a:ea typeface="SimSun" pitchFamily="2" charset="-122"/>
                </a:defRPr>
              </a:lvl6pPr>
              <a:lvl7pPr marL="914400" fontAlgn="base">
                <a:spcBef>
                  <a:spcPct val="0"/>
                </a:spcBef>
                <a:spcAft>
                  <a:spcPct val="0"/>
                </a:spcAft>
                <a:defRPr kumimoji="1" sz="2400">
                  <a:solidFill>
                    <a:schemeClr val="tx1"/>
                  </a:solidFill>
                  <a:latin typeface="Times New Roman" pitchFamily="18" charset="0"/>
                  <a:ea typeface="SimSun" pitchFamily="2" charset="-122"/>
                </a:defRPr>
              </a:lvl7pPr>
              <a:lvl8pPr marL="1371600" fontAlgn="base">
                <a:spcBef>
                  <a:spcPct val="0"/>
                </a:spcBef>
                <a:spcAft>
                  <a:spcPct val="0"/>
                </a:spcAft>
                <a:defRPr kumimoji="1" sz="2400">
                  <a:solidFill>
                    <a:schemeClr val="tx1"/>
                  </a:solidFill>
                  <a:latin typeface="Times New Roman" pitchFamily="18" charset="0"/>
                  <a:ea typeface="SimSun" pitchFamily="2" charset="-122"/>
                </a:defRPr>
              </a:lvl8pPr>
              <a:lvl9pPr marL="1828800" fontAlgn="base">
                <a:spcBef>
                  <a:spcPct val="0"/>
                </a:spcBef>
                <a:spcAft>
                  <a:spcPct val="0"/>
                </a:spcAft>
                <a:defRPr kumimoji="1" sz="2400">
                  <a:solidFill>
                    <a:schemeClr val="tx1"/>
                  </a:solidFill>
                  <a:latin typeface="Times New Roman" pitchFamily="18" charset="0"/>
                  <a:ea typeface="SimSun" pitchFamily="2" charset="-122"/>
                </a:defRPr>
              </a:lvl9pPr>
            </a:lstStyle>
            <a:p>
              <a:pPr algn="ctr"/>
              <a:r>
                <a:rPr kumimoji="0" lang="en-US" sz="1600" i="1" dirty="0">
                  <a:latin typeface="Calibri" pitchFamily="34" charset="0"/>
                  <a:ea typeface="MS PGothic" pitchFamily="34" charset="-128"/>
                  <a:cs typeface="Arial" pitchFamily="34" charset="0"/>
                </a:rPr>
                <a:t>More Automation</a:t>
              </a:r>
            </a:p>
          </p:txBody>
        </p:sp>
      </p:grpSp>
      <p:grpSp>
        <p:nvGrpSpPr>
          <p:cNvPr id="9" name="Rectangle 14"/>
          <p:cNvGrpSpPr>
            <a:grpSpLocks/>
          </p:cNvGrpSpPr>
          <p:nvPr/>
        </p:nvGrpSpPr>
        <p:grpSpPr bwMode="auto">
          <a:xfrm>
            <a:off x="379413" y="4961177"/>
            <a:ext cx="2284413" cy="358260"/>
            <a:chOff x="335280" y="4779264"/>
            <a:chExt cx="1566672" cy="676656"/>
          </a:xfrm>
        </p:grpSpPr>
        <p:pic>
          <p:nvPicPr>
            <p:cNvPr id="1613865" name="Rectangle 14"/>
            <p:cNvPicPr>
              <a:picLocks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35280" y="4779264"/>
              <a:ext cx="1566672" cy="676656"/>
            </a:xfrm>
            <a:prstGeom prst="rect">
              <a:avLst/>
            </a:prstGeom>
            <a:solidFill>
              <a:schemeClr val="accent1"/>
            </a:solidFill>
          </p:spPr>
        </p:pic>
        <p:sp>
          <p:nvSpPr>
            <p:cNvPr id="1613866" name="Text Box 42"/>
            <p:cNvSpPr txBox="1">
              <a:spLocks noChangeArrowheads="1"/>
            </p:cNvSpPr>
            <p:nvPr/>
          </p:nvSpPr>
          <p:spPr bwMode="auto">
            <a:xfrm>
              <a:off x="350838" y="4800600"/>
              <a:ext cx="1538985" cy="642938"/>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36" tIns="45718" rIns="91436" bIns="45718" anchor="ctr"/>
            <a:lstStyle>
              <a:lvl1pPr algn="l" defTabSz="912813">
                <a:defRPr kumimoji="1" sz="2400">
                  <a:solidFill>
                    <a:schemeClr val="tx1"/>
                  </a:solidFill>
                  <a:latin typeface="Times New Roman" pitchFamily="18" charset="0"/>
                  <a:ea typeface="SimSun" pitchFamily="2" charset="-122"/>
                </a:defRPr>
              </a:lvl1pPr>
              <a:lvl2pPr marL="37931725" indent="-37474525" algn="l" defTabSz="912813">
                <a:defRPr kumimoji="1" sz="2400">
                  <a:solidFill>
                    <a:schemeClr val="tx1"/>
                  </a:solidFill>
                  <a:latin typeface="Times New Roman" pitchFamily="18" charset="0"/>
                  <a:ea typeface="SimSun" pitchFamily="2" charset="-122"/>
                </a:defRPr>
              </a:lvl2pPr>
              <a:lvl3pPr>
                <a:defRPr kumimoji="1" sz="2400">
                  <a:solidFill>
                    <a:schemeClr val="tx1"/>
                  </a:solidFill>
                  <a:latin typeface="Times New Roman" pitchFamily="18" charset="0"/>
                  <a:ea typeface="SimSun" pitchFamily="2" charset="-122"/>
                </a:defRPr>
              </a:lvl3pPr>
              <a:lvl4pPr>
                <a:defRPr kumimoji="1" sz="2400">
                  <a:solidFill>
                    <a:schemeClr val="tx1"/>
                  </a:solidFill>
                  <a:latin typeface="Times New Roman" pitchFamily="18" charset="0"/>
                  <a:ea typeface="SimSun" pitchFamily="2" charset="-122"/>
                </a:defRPr>
              </a:lvl4pPr>
              <a:lvl5pPr>
                <a:defRPr kumimoji="1" sz="2400">
                  <a:solidFill>
                    <a:schemeClr val="tx1"/>
                  </a:solidFill>
                  <a:latin typeface="Times New Roman" pitchFamily="18" charset="0"/>
                  <a:ea typeface="SimSun" pitchFamily="2" charset="-122"/>
                </a:defRPr>
              </a:lvl5pPr>
              <a:lvl6pPr marL="457200" fontAlgn="base">
                <a:spcBef>
                  <a:spcPct val="0"/>
                </a:spcBef>
                <a:spcAft>
                  <a:spcPct val="0"/>
                </a:spcAft>
                <a:defRPr kumimoji="1" sz="2400">
                  <a:solidFill>
                    <a:schemeClr val="tx1"/>
                  </a:solidFill>
                  <a:latin typeface="Times New Roman" pitchFamily="18" charset="0"/>
                  <a:ea typeface="SimSun" pitchFamily="2" charset="-122"/>
                </a:defRPr>
              </a:lvl6pPr>
              <a:lvl7pPr marL="914400" fontAlgn="base">
                <a:spcBef>
                  <a:spcPct val="0"/>
                </a:spcBef>
                <a:spcAft>
                  <a:spcPct val="0"/>
                </a:spcAft>
                <a:defRPr kumimoji="1" sz="2400">
                  <a:solidFill>
                    <a:schemeClr val="tx1"/>
                  </a:solidFill>
                  <a:latin typeface="Times New Roman" pitchFamily="18" charset="0"/>
                  <a:ea typeface="SimSun" pitchFamily="2" charset="-122"/>
                </a:defRPr>
              </a:lvl7pPr>
              <a:lvl8pPr marL="1371600" fontAlgn="base">
                <a:spcBef>
                  <a:spcPct val="0"/>
                </a:spcBef>
                <a:spcAft>
                  <a:spcPct val="0"/>
                </a:spcAft>
                <a:defRPr kumimoji="1" sz="2400">
                  <a:solidFill>
                    <a:schemeClr val="tx1"/>
                  </a:solidFill>
                  <a:latin typeface="Times New Roman" pitchFamily="18" charset="0"/>
                  <a:ea typeface="SimSun" pitchFamily="2" charset="-122"/>
                </a:defRPr>
              </a:lvl8pPr>
              <a:lvl9pPr marL="1828800" fontAlgn="base">
                <a:spcBef>
                  <a:spcPct val="0"/>
                </a:spcBef>
                <a:spcAft>
                  <a:spcPct val="0"/>
                </a:spcAft>
                <a:defRPr kumimoji="1" sz="2400">
                  <a:solidFill>
                    <a:schemeClr val="tx1"/>
                  </a:solidFill>
                  <a:latin typeface="Times New Roman" pitchFamily="18" charset="0"/>
                  <a:ea typeface="SimSun" pitchFamily="2" charset="-122"/>
                </a:defRPr>
              </a:lvl9pPr>
            </a:lstStyle>
            <a:p>
              <a:pPr algn="ctr"/>
              <a:r>
                <a:rPr kumimoji="0" lang="en-US" sz="1800" i="1" dirty="0">
                  <a:latin typeface="Calibri" pitchFamily="34" charset="0"/>
                  <a:ea typeface="MS PGothic" pitchFamily="34" charset="-128"/>
                  <a:cs typeface="Arial" pitchFamily="34" charset="0"/>
                </a:rPr>
                <a:t>Less </a:t>
              </a:r>
              <a:r>
                <a:rPr kumimoji="0" lang="en-US" sz="1600" i="1" dirty="0">
                  <a:latin typeface="Calibri" pitchFamily="34" charset="0"/>
                  <a:ea typeface="MS PGothic" pitchFamily="34" charset="-128"/>
                  <a:cs typeface="Arial" pitchFamily="34" charset="0"/>
                </a:rPr>
                <a:t>Automation</a:t>
              </a:r>
              <a:endParaRPr kumimoji="0" lang="en-US" sz="1800" i="1" dirty="0">
                <a:latin typeface="Calibri" pitchFamily="34" charset="0"/>
                <a:ea typeface="MS PGothic" pitchFamily="34" charset="-128"/>
                <a:cs typeface="Arial" pitchFamily="34" charset="0"/>
              </a:endParaRPr>
            </a:p>
          </p:txBody>
        </p:sp>
      </p:grpSp>
      <p:pic>
        <p:nvPicPr>
          <p:cNvPr id="1613867" name="Picture 26"/>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785316" y="3831673"/>
            <a:ext cx="1333401" cy="325437"/>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3" name="TextBox 2"/>
          <p:cNvSpPr txBox="1"/>
          <p:nvPr/>
        </p:nvSpPr>
        <p:spPr>
          <a:xfrm>
            <a:off x="6552220" y="2960688"/>
            <a:ext cx="2262535" cy="461665"/>
          </a:xfrm>
          <a:prstGeom prst="rect">
            <a:avLst/>
          </a:prstGeom>
          <a:solidFill>
            <a:schemeClr val="tx2"/>
          </a:solidFill>
        </p:spPr>
        <p:txBody>
          <a:bodyPr wrap="square" rtlCol="0">
            <a:spAutoFit/>
          </a:bodyPr>
          <a:lstStyle/>
          <a:p>
            <a:r>
              <a:rPr lang="en-US" sz="2400" dirty="0" smtClean="0">
                <a:solidFill>
                  <a:schemeClr val="bg1"/>
                </a:solidFill>
              </a:rPr>
              <a:t>Salesforce</a:t>
            </a:r>
            <a:endParaRPr lang="en-US" sz="2400" dirty="0">
              <a:solidFill>
                <a:schemeClr val="bg1"/>
              </a:solidFill>
            </a:endParaRPr>
          </a:p>
        </p:txBody>
      </p:sp>
    </p:spTree>
    <p:extLst>
      <p:ext uri="{BB962C8B-B14F-4D97-AF65-F5344CB8AC3E}">
        <p14:creationId xmlns:p14="http://schemas.microsoft.com/office/powerpoint/2010/main" val="4043462337"/>
      </p:ext>
    </p:extLst>
  </p:cSld>
  <p:clrMapOvr>
    <a:masterClrMapping/>
  </p:clrMapOvr>
  <p:transition/>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2658" name="Rectangle 2"/>
          <p:cNvSpPr>
            <a:spLocks noChangeArrowheads="1"/>
          </p:cNvSpPr>
          <p:nvPr/>
        </p:nvSpPr>
        <p:spPr bwMode="auto">
          <a:xfrm>
            <a:off x="0" y="1635125"/>
            <a:ext cx="9144000" cy="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lIns="90000" tIns="46800" rIns="90000" bIns="46800" anchor="ctr">
            <a:spAutoFit/>
          </a:bodyPr>
          <a:lstStyle/>
          <a:p>
            <a:pPr>
              <a:defRPr/>
            </a:pPr>
            <a:endParaRPr lang="en-US"/>
          </a:p>
        </p:txBody>
      </p:sp>
      <p:sp>
        <p:nvSpPr>
          <p:cNvPr id="1862660" name="Text Box 4"/>
          <p:cNvSpPr txBox="1">
            <a:spLocks noChangeArrowheads="1"/>
          </p:cNvSpPr>
          <p:nvPr/>
        </p:nvSpPr>
        <p:spPr bwMode="auto">
          <a:xfrm>
            <a:off x="647440" y="362592"/>
            <a:ext cx="784912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square">
            <a:spAutoFit/>
          </a:bodyPr>
          <a:lstStyle>
            <a:lvl1pPr eaLnBrk="0" hangingPunct="0">
              <a:defRPr kumimoji="1" sz="1600" b="1">
                <a:solidFill>
                  <a:srgbClr val="CC3300"/>
                </a:solidFill>
                <a:latin typeface="Arial" pitchFamily="34" charset="0"/>
                <a:ea typeface="MS PGothic" pitchFamily="34" charset="-128"/>
              </a:defRPr>
            </a:lvl1pPr>
            <a:lvl2pPr marL="742950" indent="-285750" eaLnBrk="0" hangingPunct="0">
              <a:defRPr kumimoji="1" sz="1600" b="1">
                <a:solidFill>
                  <a:srgbClr val="CC3300"/>
                </a:solidFill>
                <a:latin typeface="Arial" pitchFamily="34" charset="0"/>
                <a:ea typeface="MS PGothic" pitchFamily="34" charset="-128"/>
              </a:defRPr>
            </a:lvl2pPr>
            <a:lvl3pPr marL="1143000" indent="-228600" eaLnBrk="0" hangingPunct="0">
              <a:defRPr kumimoji="1" sz="1600" b="1">
                <a:solidFill>
                  <a:srgbClr val="CC3300"/>
                </a:solidFill>
                <a:latin typeface="Arial" pitchFamily="34" charset="0"/>
                <a:ea typeface="MS PGothic" pitchFamily="34" charset="-128"/>
              </a:defRPr>
            </a:lvl3pPr>
            <a:lvl4pPr marL="1600200" indent="-228600" eaLnBrk="0" hangingPunct="0">
              <a:defRPr kumimoji="1" sz="1600" b="1">
                <a:solidFill>
                  <a:srgbClr val="CC3300"/>
                </a:solidFill>
                <a:latin typeface="Arial" pitchFamily="34" charset="0"/>
                <a:ea typeface="MS PGothic" pitchFamily="34" charset="-128"/>
              </a:defRPr>
            </a:lvl4pPr>
            <a:lvl5pPr marL="2057400" indent="-228600" eaLnBrk="0" hangingPunct="0">
              <a:defRPr kumimoji="1" sz="1600" b="1">
                <a:solidFill>
                  <a:srgbClr val="CC3300"/>
                </a:solidFill>
                <a:latin typeface="Arial" pitchFamily="34" charset="0"/>
                <a:ea typeface="MS PGothic" pitchFamily="34" charset="-128"/>
              </a:defRPr>
            </a:lvl5pPr>
            <a:lvl6pPr marL="2514600" indent="-228600" algn="ctr" eaLnBrk="0" fontAlgn="base" hangingPunct="0">
              <a:spcBef>
                <a:spcPct val="0"/>
              </a:spcBef>
              <a:spcAft>
                <a:spcPct val="0"/>
              </a:spcAft>
              <a:defRPr kumimoji="1" sz="1600" b="1">
                <a:solidFill>
                  <a:srgbClr val="CC3300"/>
                </a:solidFill>
                <a:latin typeface="Arial" pitchFamily="34" charset="0"/>
                <a:ea typeface="MS PGothic" pitchFamily="34" charset="-128"/>
              </a:defRPr>
            </a:lvl6pPr>
            <a:lvl7pPr marL="2971800" indent="-228600" algn="ctr" eaLnBrk="0" fontAlgn="base" hangingPunct="0">
              <a:spcBef>
                <a:spcPct val="0"/>
              </a:spcBef>
              <a:spcAft>
                <a:spcPct val="0"/>
              </a:spcAft>
              <a:defRPr kumimoji="1" sz="1600" b="1">
                <a:solidFill>
                  <a:srgbClr val="CC3300"/>
                </a:solidFill>
                <a:latin typeface="Arial" pitchFamily="34" charset="0"/>
                <a:ea typeface="MS PGothic" pitchFamily="34" charset="-128"/>
              </a:defRPr>
            </a:lvl7pPr>
            <a:lvl8pPr marL="3429000" indent="-228600" algn="ctr" eaLnBrk="0" fontAlgn="base" hangingPunct="0">
              <a:spcBef>
                <a:spcPct val="0"/>
              </a:spcBef>
              <a:spcAft>
                <a:spcPct val="0"/>
              </a:spcAft>
              <a:defRPr kumimoji="1" sz="1600" b="1">
                <a:solidFill>
                  <a:srgbClr val="CC3300"/>
                </a:solidFill>
                <a:latin typeface="Arial" pitchFamily="34" charset="0"/>
                <a:ea typeface="MS PGothic" pitchFamily="34" charset="-128"/>
              </a:defRPr>
            </a:lvl8pPr>
            <a:lvl9pPr marL="3886200" indent="-228600" algn="ctr" eaLnBrk="0" fontAlgn="base" hangingPunct="0">
              <a:spcBef>
                <a:spcPct val="0"/>
              </a:spcBef>
              <a:spcAft>
                <a:spcPct val="0"/>
              </a:spcAft>
              <a:defRPr kumimoji="1" sz="1600" b="1">
                <a:solidFill>
                  <a:srgbClr val="CC3300"/>
                </a:solidFill>
                <a:latin typeface="Arial" pitchFamily="34" charset="0"/>
                <a:ea typeface="MS PGothic" pitchFamily="34" charset="-128"/>
              </a:defRPr>
            </a:lvl9pPr>
          </a:lstStyle>
          <a:p>
            <a:pPr eaLnBrk="1" hangingPunct="1">
              <a:spcBef>
                <a:spcPct val="50000"/>
              </a:spcBef>
              <a:defRPr/>
            </a:pPr>
            <a:r>
              <a:rPr kumimoji="0" lang="en-US" altLang="zh-CN" sz="4800" dirty="0" smtClean="0">
                <a:solidFill>
                  <a:srgbClr val="FFFF00"/>
                </a:solidFill>
                <a:latin typeface="+mj-lt"/>
                <a:ea typeface="SimSun" pitchFamily="2" charset="-122"/>
                <a:cs typeface="+mn-cs"/>
              </a:rPr>
              <a:t>Concluding Remarks </a:t>
            </a:r>
          </a:p>
        </p:txBody>
      </p:sp>
      <p:sp>
        <p:nvSpPr>
          <p:cNvPr id="1862661" name="Text Box 5"/>
          <p:cNvSpPr txBox="1">
            <a:spLocks noChangeArrowheads="1"/>
          </p:cNvSpPr>
          <p:nvPr/>
        </p:nvSpPr>
        <p:spPr bwMode="auto">
          <a:xfrm>
            <a:off x="327613" y="1340768"/>
            <a:ext cx="8801860" cy="48628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square">
            <a:spAutoFit/>
          </a:bodyPr>
          <a:lstStyle>
            <a:lvl1pPr eaLnBrk="0" hangingPunct="0">
              <a:defRPr kumimoji="1" sz="1600" b="1">
                <a:solidFill>
                  <a:srgbClr val="CC3300"/>
                </a:solidFill>
                <a:latin typeface="Arial" pitchFamily="34" charset="0"/>
                <a:ea typeface="MS PGothic" pitchFamily="34" charset="-128"/>
              </a:defRPr>
            </a:lvl1pPr>
            <a:lvl2pPr marL="742950" indent="-285750" eaLnBrk="0" hangingPunct="0">
              <a:defRPr kumimoji="1" sz="1600" b="1">
                <a:solidFill>
                  <a:srgbClr val="CC3300"/>
                </a:solidFill>
                <a:latin typeface="Arial" pitchFamily="34" charset="0"/>
                <a:ea typeface="MS PGothic" pitchFamily="34" charset="-128"/>
              </a:defRPr>
            </a:lvl2pPr>
            <a:lvl3pPr marL="1143000" indent="-228600" eaLnBrk="0" hangingPunct="0">
              <a:defRPr kumimoji="1" sz="1600" b="1">
                <a:solidFill>
                  <a:srgbClr val="CC3300"/>
                </a:solidFill>
                <a:latin typeface="Arial" pitchFamily="34" charset="0"/>
                <a:ea typeface="MS PGothic" pitchFamily="34" charset="-128"/>
              </a:defRPr>
            </a:lvl3pPr>
            <a:lvl4pPr marL="1600200" indent="-228600" eaLnBrk="0" hangingPunct="0">
              <a:defRPr kumimoji="1" sz="1600" b="1">
                <a:solidFill>
                  <a:srgbClr val="CC3300"/>
                </a:solidFill>
                <a:latin typeface="Arial" pitchFamily="34" charset="0"/>
                <a:ea typeface="MS PGothic" pitchFamily="34" charset="-128"/>
              </a:defRPr>
            </a:lvl4pPr>
            <a:lvl5pPr marL="2057400" indent="-228600" eaLnBrk="0" hangingPunct="0">
              <a:defRPr kumimoji="1" sz="1600" b="1">
                <a:solidFill>
                  <a:srgbClr val="CC3300"/>
                </a:solidFill>
                <a:latin typeface="Arial" pitchFamily="34" charset="0"/>
                <a:ea typeface="MS PGothic" pitchFamily="34" charset="-128"/>
              </a:defRPr>
            </a:lvl5pPr>
            <a:lvl6pPr marL="2514600" indent="-228600" algn="ctr" eaLnBrk="0" fontAlgn="base" hangingPunct="0">
              <a:spcBef>
                <a:spcPct val="0"/>
              </a:spcBef>
              <a:spcAft>
                <a:spcPct val="0"/>
              </a:spcAft>
              <a:defRPr kumimoji="1" sz="1600" b="1">
                <a:solidFill>
                  <a:srgbClr val="CC3300"/>
                </a:solidFill>
                <a:latin typeface="Arial" pitchFamily="34" charset="0"/>
                <a:ea typeface="MS PGothic" pitchFamily="34" charset="-128"/>
              </a:defRPr>
            </a:lvl6pPr>
            <a:lvl7pPr marL="2971800" indent="-228600" algn="ctr" eaLnBrk="0" fontAlgn="base" hangingPunct="0">
              <a:spcBef>
                <a:spcPct val="0"/>
              </a:spcBef>
              <a:spcAft>
                <a:spcPct val="0"/>
              </a:spcAft>
              <a:defRPr kumimoji="1" sz="1600" b="1">
                <a:solidFill>
                  <a:srgbClr val="CC3300"/>
                </a:solidFill>
                <a:latin typeface="Arial" pitchFamily="34" charset="0"/>
                <a:ea typeface="MS PGothic" pitchFamily="34" charset="-128"/>
              </a:defRPr>
            </a:lvl7pPr>
            <a:lvl8pPr marL="3429000" indent="-228600" algn="ctr" eaLnBrk="0" fontAlgn="base" hangingPunct="0">
              <a:spcBef>
                <a:spcPct val="0"/>
              </a:spcBef>
              <a:spcAft>
                <a:spcPct val="0"/>
              </a:spcAft>
              <a:defRPr kumimoji="1" sz="1600" b="1">
                <a:solidFill>
                  <a:srgbClr val="CC3300"/>
                </a:solidFill>
                <a:latin typeface="Arial" pitchFamily="34" charset="0"/>
                <a:ea typeface="MS PGothic" pitchFamily="34" charset="-128"/>
              </a:defRPr>
            </a:lvl8pPr>
            <a:lvl9pPr marL="3886200" indent="-228600" algn="ctr" eaLnBrk="0" fontAlgn="base" hangingPunct="0">
              <a:spcBef>
                <a:spcPct val="0"/>
              </a:spcBef>
              <a:spcAft>
                <a:spcPct val="0"/>
              </a:spcAft>
              <a:defRPr kumimoji="1" sz="1600" b="1">
                <a:solidFill>
                  <a:srgbClr val="CC3300"/>
                </a:solidFill>
                <a:latin typeface="Arial" pitchFamily="34" charset="0"/>
                <a:ea typeface="MS PGothic" pitchFamily="34" charset="-128"/>
              </a:defRPr>
            </a:lvl9pPr>
          </a:lstStyle>
          <a:p>
            <a:pPr marL="457200" indent="-457200" algn="l" eaLnBrk="1" hangingPunct="1">
              <a:spcBef>
                <a:spcPts val="0"/>
              </a:spcBef>
              <a:spcAft>
                <a:spcPts val="1200"/>
              </a:spcAft>
              <a:buClr>
                <a:srgbClr val="CC0000"/>
              </a:buClr>
              <a:buSzPct val="125000"/>
              <a:buFont typeface="Wingdings" pitchFamily="2" charset="2"/>
              <a:buChar char="n"/>
              <a:defRPr/>
            </a:pPr>
            <a:r>
              <a:rPr kumimoji="0" lang="en-US" altLang="zh-CN" sz="2000" dirty="0" smtClean="0">
                <a:solidFill>
                  <a:schemeClr val="bg1"/>
                </a:solidFill>
                <a:ea typeface="SimSun" pitchFamily="2" charset="-122"/>
                <a:cs typeface="Arial" pitchFamily="34" charset="0"/>
              </a:rPr>
              <a:t>Google’s MapReduce enabled fast search engines in the past two decades</a:t>
            </a:r>
          </a:p>
          <a:p>
            <a:pPr marL="457200" indent="-457200" algn="l" eaLnBrk="1" hangingPunct="1">
              <a:spcBef>
                <a:spcPts val="0"/>
              </a:spcBef>
              <a:spcAft>
                <a:spcPts val="1200"/>
              </a:spcAft>
              <a:buClr>
                <a:srgbClr val="CC0000"/>
              </a:buClr>
              <a:buSzPct val="125000"/>
              <a:buFont typeface="Wingdings" pitchFamily="2" charset="2"/>
              <a:buChar char="n"/>
              <a:defRPr/>
            </a:pPr>
            <a:r>
              <a:rPr kumimoji="0" lang="en-US" altLang="zh-CN" sz="2000" dirty="0" smtClean="0">
                <a:solidFill>
                  <a:schemeClr val="bg1"/>
                </a:solidFill>
                <a:ea typeface="SimSun" pitchFamily="2" charset="-122"/>
                <a:cs typeface="Arial" pitchFamily="34" charset="0"/>
              </a:rPr>
              <a:t>Apache Hadoop </a:t>
            </a:r>
            <a:r>
              <a:rPr kumimoji="0" lang="en-US" altLang="zh-CN" sz="2000" dirty="0" smtClean="0">
                <a:solidFill>
                  <a:schemeClr val="bg1"/>
                </a:solidFill>
                <a:ea typeface="SimSun" pitchFamily="2" charset="-122"/>
                <a:cs typeface="Arial" pitchFamily="34" charset="0"/>
              </a:rPr>
              <a:t>made it </a:t>
            </a:r>
            <a:r>
              <a:rPr kumimoji="0" lang="en-US" altLang="zh-CN" sz="2000" dirty="0" smtClean="0">
                <a:solidFill>
                  <a:schemeClr val="bg1"/>
                </a:solidFill>
                <a:ea typeface="SimSun" pitchFamily="2" charset="-122"/>
                <a:cs typeface="Arial" pitchFamily="34" charset="0"/>
              </a:rPr>
              <a:t>possible for big-data processing on large server clusters or on clouds in the past decade.</a:t>
            </a:r>
          </a:p>
          <a:p>
            <a:pPr marL="457200" indent="-457200" algn="l" eaLnBrk="1" hangingPunct="1">
              <a:spcBef>
                <a:spcPts val="0"/>
              </a:spcBef>
              <a:spcAft>
                <a:spcPts val="1200"/>
              </a:spcAft>
              <a:buClr>
                <a:srgbClr val="CC0000"/>
              </a:buClr>
              <a:buSzPct val="125000"/>
              <a:buFont typeface="Wingdings" pitchFamily="2" charset="2"/>
              <a:buChar char="n"/>
              <a:defRPr/>
            </a:pPr>
            <a:r>
              <a:rPr kumimoji="0" lang="en-US" altLang="zh-CN" sz="2000" dirty="0" smtClean="0">
                <a:solidFill>
                  <a:schemeClr val="bg1"/>
                </a:solidFill>
                <a:ea typeface="SimSun" pitchFamily="2" charset="-122"/>
                <a:cs typeface="Arial" pitchFamily="34" charset="0"/>
              </a:rPr>
              <a:t>Since 2009, Berkeley Spark frees up many constraints in MapReduce and Hadoop programming for general-purpose static or streaming big-data </a:t>
            </a:r>
            <a:r>
              <a:rPr kumimoji="0" lang="en-US" altLang="zh-CN" sz="2000" dirty="0" smtClean="0">
                <a:solidFill>
                  <a:schemeClr val="bg1"/>
                </a:solidFill>
                <a:ea typeface="SimSun" pitchFamily="2" charset="-122"/>
                <a:cs typeface="Arial" pitchFamily="34" charset="0"/>
              </a:rPr>
              <a:t>applications</a:t>
            </a:r>
            <a:endParaRPr kumimoji="0" lang="en-US" altLang="zh-CN" sz="2000" dirty="0" smtClean="0">
              <a:solidFill>
                <a:schemeClr val="bg1"/>
              </a:solidFill>
              <a:ea typeface="SimSun" pitchFamily="2" charset="-122"/>
              <a:cs typeface="Arial" pitchFamily="34" charset="0"/>
            </a:endParaRPr>
          </a:p>
          <a:p>
            <a:pPr marL="457200" indent="-457200" algn="l" eaLnBrk="1" hangingPunct="1">
              <a:spcBef>
                <a:spcPct val="50000"/>
              </a:spcBef>
              <a:buClr>
                <a:srgbClr val="CC0000"/>
              </a:buClr>
              <a:buSzPct val="125000"/>
              <a:buFont typeface="Wingdings" pitchFamily="2" charset="2"/>
              <a:buChar char="n"/>
              <a:defRPr/>
            </a:pPr>
            <a:r>
              <a:rPr kumimoji="0" lang="en-US" altLang="zh-CN" sz="2000" dirty="0">
                <a:solidFill>
                  <a:schemeClr val="bg1"/>
                </a:solidFill>
                <a:ea typeface="SimSun" pitchFamily="2" charset="-122"/>
                <a:cs typeface="Arial" pitchFamily="34" charset="0"/>
              </a:rPr>
              <a:t>To become a competent computer professional or data scientist today, you must master </a:t>
            </a:r>
            <a:r>
              <a:rPr kumimoji="0" lang="en-US" altLang="zh-CN" sz="2000" dirty="0" smtClean="0">
                <a:solidFill>
                  <a:schemeClr val="bg1"/>
                </a:solidFill>
                <a:ea typeface="SimSun" pitchFamily="2" charset="-122"/>
                <a:cs typeface="Arial" pitchFamily="34" charset="0"/>
              </a:rPr>
              <a:t>your </a:t>
            </a:r>
            <a:r>
              <a:rPr kumimoji="0" lang="en-US" altLang="zh-CN" sz="2000" dirty="0">
                <a:solidFill>
                  <a:schemeClr val="bg1"/>
                </a:solidFill>
                <a:ea typeface="SimSun" pitchFamily="2" charset="-122"/>
                <a:cs typeface="Arial" pitchFamily="34" charset="0"/>
              </a:rPr>
              <a:t>MapReduce, Hadoop, and Spark programming </a:t>
            </a:r>
            <a:r>
              <a:rPr kumimoji="0" lang="en-US" altLang="zh-CN" sz="2000" dirty="0" smtClean="0">
                <a:solidFill>
                  <a:schemeClr val="bg1"/>
                </a:solidFill>
                <a:ea typeface="SimSun" pitchFamily="2" charset="-122"/>
                <a:cs typeface="Arial" pitchFamily="34" charset="0"/>
              </a:rPr>
              <a:t>skills</a:t>
            </a:r>
            <a:endParaRPr kumimoji="0" lang="en-US" altLang="zh-CN" sz="2000" dirty="0">
              <a:solidFill>
                <a:schemeClr val="bg1"/>
              </a:solidFill>
              <a:ea typeface="SimSun" pitchFamily="2" charset="-122"/>
              <a:cs typeface="Arial" pitchFamily="34" charset="0"/>
            </a:endParaRPr>
          </a:p>
          <a:p>
            <a:pPr marL="457200" indent="-457200" algn="l" eaLnBrk="1" hangingPunct="1">
              <a:spcBef>
                <a:spcPct val="50000"/>
              </a:spcBef>
              <a:buClr>
                <a:srgbClr val="CC0000"/>
              </a:buClr>
              <a:buSzPct val="125000"/>
              <a:buFont typeface="Wingdings" pitchFamily="2" charset="2"/>
              <a:buChar char="n"/>
              <a:defRPr/>
            </a:pPr>
            <a:r>
              <a:rPr kumimoji="0" lang="en-US" altLang="zh-CN" sz="2000" dirty="0">
                <a:solidFill>
                  <a:schemeClr val="bg1"/>
                </a:solidFill>
                <a:ea typeface="SimSun" pitchFamily="2" charset="-122"/>
                <a:cs typeface="Arial" pitchFamily="34" charset="0"/>
              </a:rPr>
              <a:t>There is no short cut in learning these skills unless you push yourself to use them in real-life apps. Do not escape from the practice opportunities in the Team </a:t>
            </a:r>
            <a:r>
              <a:rPr kumimoji="0" lang="en-US" altLang="zh-CN" sz="2000" dirty="0" smtClean="0">
                <a:solidFill>
                  <a:schemeClr val="bg1"/>
                </a:solidFill>
                <a:ea typeface="SimSun" pitchFamily="2" charset="-122"/>
                <a:cs typeface="Arial" pitchFamily="34" charset="0"/>
              </a:rPr>
              <a:t>Project</a:t>
            </a:r>
            <a:endParaRPr kumimoji="0" lang="en-US" sz="2000" dirty="0">
              <a:solidFill>
                <a:schemeClr val="bg1"/>
              </a:solidFill>
              <a:ea typeface="SimSun" pitchFamily="2" charset="-122"/>
              <a:cs typeface="Arial" pitchFamily="34" charset="0"/>
            </a:endParaRPr>
          </a:p>
        </p:txBody>
      </p:sp>
    </p:spTree>
    <p:extLst>
      <p:ext uri="{BB962C8B-B14F-4D97-AF65-F5344CB8AC3E}">
        <p14:creationId xmlns:p14="http://schemas.microsoft.com/office/powerpoint/2010/main" val="2007248260"/>
      </p:ext>
    </p:extLst>
  </p:cSld>
  <p:clrMapOvr>
    <a:masterClrMapping/>
  </p:clrMapOvr>
  <p:timing>
    <p:tnLst>
      <p:par>
        <p:cTn id="1" dur="indefinite" restart="never" nodeType="tmRoot"/>
      </p:par>
    </p:tnLst>
  </p:timing>
</p:sld>
</file>

<file path=ppt/theme/theme1.xml><?xml version="1.0" encoding="utf-8"?>
<a:theme xmlns:a="http://schemas.openxmlformats.org/drawingml/2006/main" name="Custom Design">
  <a:themeElements>
    <a:clrScheme name="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ustom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a:spPr>
      <a:bodyPr vert="horz" wrap="square" lIns="90000" tIns="46800" rIns="90000" bIns="4680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1" lang="zh-CN" altLang="en-US" sz="1600" b="1" i="0" u="none" strike="noStrike" cap="none" normalizeH="0" baseline="0" smtClean="0">
            <a:ln>
              <a:noFill/>
            </a:ln>
            <a:solidFill>
              <a:srgbClr val="CC3300"/>
            </a:solidFill>
            <a:effectLst/>
            <a:latin typeface="Times New Roman" pitchFamily="18" charset="0"/>
            <a:ea typeface="魏碑"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a:spPr>
      <a:bodyPr vert="horz" wrap="square" lIns="90000" tIns="46800" rIns="90000" bIns="4680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1" lang="zh-CN" altLang="en-US" sz="1600" b="1" i="0" u="none" strike="noStrike" cap="none" normalizeH="0" baseline="0" smtClean="0">
            <a:ln>
              <a:noFill/>
            </a:ln>
            <a:solidFill>
              <a:srgbClr val="CC3300"/>
            </a:solidFill>
            <a:effectLst/>
            <a:latin typeface="Times New Roman" pitchFamily="18" charset="0"/>
            <a:ea typeface="魏碑" charset="-122"/>
          </a:defRPr>
        </a:defPPr>
      </a:lstStyle>
    </a:lnDef>
  </a:objectDefaults>
  <a:extraClrSchemeLst>
    <a:extraClrScheme>
      <a:clrScheme name="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ustom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ustom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ustom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ustom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ustom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ustom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ustom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ustom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ustom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ustom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ustom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3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2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1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16873</TotalTime>
  <Words>3551</Words>
  <Application>Microsoft Office PowerPoint</Application>
  <PresentationFormat>On-screen Show (4:3)</PresentationFormat>
  <Paragraphs>502</Paragraphs>
  <Slides>96</Slides>
  <Notes>70</Notes>
  <HiddenSlides>0</HiddenSlides>
  <MMClips>0</MMClips>
  <ScaleCrop>false</ScaleCrop>
  <HeadingPairs>
    <vt:vector size="6" baseType="variant">
      <vt:variant>
        <vt:lpstr>Fonts Used</vt:lpstr>
      </vt:variant>
      <vt:variant>
        <vt:i4>11</vt:i4>
      </vt:variant>
      <vt:variant>
        <vt:lpstr>Theme</vt:lpstr>
      </vt:variant>
      <vt:variant>
        <vt:i4>4</vt:i4>
      </vt:variant>
      <vt:variant>
        <vt:lpstr>Slide Titles</vt:lpstr>
      </vt:variant>
      <vt:variant>
        <vt:i4>96</vt:i4>
      </vt:variant>
    </vt:vector>
  </HeadingPairs>
  <TitlesOfParts>
    <vt:vector size="111" baseType="lpstr">
      <vt:lpstr>MS PGothic</vt:lpstr>
      <vt:lpstr>MS PGothic</vt:lpstr>
      <vt:lpstr>宋体</vt:lpstr>
      <vt:lpstr>宋体</vt:lpstr>
      <vt:lpstr>Arial</vt:lpstr>
      <vt:lpstr>Calibri</vt:lpstr>
      <vt:lpstr>Century Gothic</vt:lpstr>
      <vt:lpstr>Times New Roman</vt:lpstr>
      <vt:lpstr>Wingdings</vt:lpstr>
      <vt:lpstr>Wingdings 3</vt:lpstr>
      <vt:lpstr>魏碑</vt:lpstr>
      <vt:lpstr>Custom Design</vt:lpstr>
      <vt:lpstr>3_Custom Design</vt:lpstr>
      <vt:lpstr>2_Custom Design</vt:lpstr>
      <vt:lpstr>1_Custom Design</vt:lpstr>
      <vt:lpstr>Kai Hwang: Cloud Computing for Machine Learning and Cognitive Applications The MIT Press, Cambridge, MA.  2017   Chapter 8: MapReduce Paradigm, Hadoop and Spark Programming  (96 slides for  6 - hour lectures)  All rights reserved by Kai Hwang and MIT Press, 2017.   For exclusive use by qualified instructors adopting  the textbook, not for commercial or publication release</vt:lpstr>
      <vt:lpstr>PowerPoint Presentation</vt:lpstr>
      <vt:lpstr>MapReduce: Scalable Data Processing  on Large Clusters </vt:lpstr>
      <vt:lpstr>PowerPoint Presentation</vt:lpstr>
      <vt:lpstr>Example: Counting the number of occurrences of each word in a large collection of documents </vt:lpstr>
      <vt:lpstr>Example: Counting the number of occurrences of each word in a large collection of documents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Parallel Matrix Multiplication</vt:lpstr>
      <vt:lpstr>Hadoop Matrix Multiplication </vt:lpstr>
      <vt:lpstr>PowerPoint Presentation</vt:lpstr>
      <vt:lpstr>PowerPoint Presentation</vt:lpstr>
      <vt:lpstr>     Parallel Matrix Multiplication (2)</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Hadoop: A software platform originally developed by a Yahoo! group to enable users write and run applications over distributed data</vt:lpstr>
      <vt:lpstr>PowerPoint Presentation</vt:lpstr>
      <vt:lpstr>PowerPoint Presentation</vt:lpstr>
      <vt:lpstr>PowerPoint Presentation</vt:lpstr>
      <vt:lpstr>Apache Hadoop Architecture </vt:lpstr>
      <vt:lpstr>PowerPoint Presentation</vt:lpstr>
      <vt:lpstr>PowerPoint Presentation</vt:lpstr>
      <vt:lpstr>PowerPoint Presentation</vt:lpstr>
      <vt:lpstr>PowerPoint Presentation</vt:lpstr>
      <vt:lpstr>DNA Sequence Analysis on Cloud</vt:lpstr>
      <vt:lpstr>DNA Sequencing Links  </vt:lpstr>
      <vt:lpstr>Technologies Used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Dryad Control and Dataflow using  Directed Acyclic Graph (DAG) in DryadLYNQ</vt:lpstr>
      <vt:lpstr>PowerPoint Presentation</vt:lpstr>
      <vt:lpstr>Distributed Spark Model for  In-Memory Computations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Cloud Services: Constraints, Cost and Productivity</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没有幻灯片标题</dc:title>
  <dc:creator>luy</dc:creator>
  <cp:lastModifiedBy>Booksmarket Intern</cp:lastModifiedBy>
  <cp:revision>838</cp:revision>
  <cp:lastPrinted>2017-09-04T16:27:56Z</cp:lastPrinted>
  <dcterms:created xsi:type="dcterms:W3CDTF">1998-11-02T07:43:13Z</dcterms:created>
  <dcterms:modified xsi:type="dcterms:W3CDTF">2017-09-15T19:47:33Z</dcterms:modified>
</cp:coreProperties>
</file>